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60" r:id="rId4"/>
    <p:sldId id="258" r:id="rId5"/>
    <p:sldId id="296" r:id="rId6"/>
    <p:sldId id="297" r:id="rId7"/>
    <p:sldId id="259" r:id="rId8"/>
    <p:sldId id="261" r:id="rId9"/>
    <p:sldId id="321" r:id="rId10"/>
    <p:sldId id="262" r:id="rId11"/>
    <p:sldId id="264" r:id="rId12"/>
    <p:sldId id="298" r:id="rId13"/>
    <p:sldId id="265" r:id="rId14"/>
    <p:sldId id="267" r:id="rId15"/>
    <p:sldId id="266" r:id="rId16"/>
    <p:sldId id="299" r:id="rId17"/>
    <p:sldId id="324" r:id="rId18"/>
    <p:sldId id="325" r:id="rId19"/>
    <p:sldId id="326" r:id="rId20"/>
    <p:sldId id="327" r:id="rId21"/>
    <p:sldId id="328" r:id="rId22"/>
    <p:sldId id="329" r:id="rId23"/>
    <p:sldId id="269" r:id="rId24"/>
    <p:sldId id="268" r:id="rId25"/>
    <p:sldId id="300" r:id="rId26"/>
    <p:sldId id="301" r:id="rId27"/>
    <p:sldId id="322" r:id="rId28"/>
    <p:sldId id="302" r:id="rId29"/>
    <p:sldId id="323" r:id="rId30"/>
    <p:sldId id="271" r:id="rId31"/>
    <p:sldId id="272" r:id="rId32"/>
    <p:sldId id="273" r:id="rId33"/>
    <p:sldId id="274" r:id="rId34"/>
    <p:sldId id="275" r:id="rId35"/>
    <p:sldId id="332" r:id="rId36"/>
    <p:sldId id="333" r:id="rId37"/>
    <p:sldId id="277" r:id="rId38"/>
    <p:sldId id="334" r:id="rId39"/>
    <p:sldId id="278" r:id="rId40"/>
    <p:sldId id="303" r:id="rId41"/>
    <p:sldId id="285" r:id="rId42"/>
    <p:sldId id="304" r:id="rId43"/>
    <p:sldId id="279" r:id="rId44"/>
    <p:sldId id="339" r:id="rId45"/>
    <p:sldId id="280" r:id="rId46"/>
    <p:sldId id="281" r:id="rId47"/>
    <p:sldId id="282" r:id="rId48"/>
    <p:sldId id="283" r:id="rId49"/>
    <p:sldId id="309" r:id="rId50"/>
    <p:sldId id="310" r:id="rId51"/>
    <p:sldId id="311" r:id="rId52"/>
    <p:sldId id="312" r:id="rId53"/>
    <p:sldId id="313" r:id="rId54"/>
    <p:sldId id="307" r:id="rId55"/>
    <p:sldId id="308" r:id="rId56"/>
    <p:sldId id="314" r:id="rId57"/>
    <p:sldId id="336" r:id="rId58"/>
    <p:sldId id="335" r:id="rId59"/>
    <p:sldId id="337" r:id="rId60"/>
    <p:sldId id="315" r:id="rId61"/>
    <p:sldId id="316" r:id="rId62"/>
    <p:sldId id="317" r:id="rId63"/>
    <p:sldId id="318" r:id="rId64"/>
    <p:sldId id="319" r:id="rId65"/>
    <p:sldId id="338" r:id="rId66"/>
    <p:sldId id="295" r:id="rId67"/>
    <p:sldId id="287" r:id="rId68"/>
    <p:sldId id="288" r:id="rId69"/>
    <p:sldId id="306" r:id="rId70"/>
    <p:sldId id="289" r:id="rId71"/>
    <p:sldId id="290" r:id="rId72"/>
    <p:sldId id="291" r:id="rId73"/>
    <p:sldId id="29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18"/>
    <p:restoredTop sz="94647"/>
  </p:normalViewPr>
  <p:slideViewPr>
    <p:cSldViewPr snapToGrid="0" snapToObjects="1">
      <p:cViewPr varScale="1">
        <p:scale>
          <a:sx n="141" d="100"/>
          <a:sy n="141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87FD-1C7C-7E45-A244-642F3C819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63199-77AB-C045-984B-5C49A11E3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00DD4-4ECF-8044-AA13-27A79507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59220-E257-904E-ACE6-110F7681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2030E-7324-0544-BFBB-90D12CB4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95B-3B98-684A-8891-3E2786CE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EA9A7-78D3-C449-9F48-D0494EAE1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30B96-6FB5-7C48-B811-CE20F673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1CEB1-D936-3543-A616-12DEBED7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D8BBC-CA27-EB48-B6AC-F1F09AFC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3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59DA0-D297-DD43-A310-3358FB269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49950-EF66-BB48-B462-A3EF95DA7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83F63-ABC1-D74D-93DE-FEEA73CF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C735-301A-754E-BEB1-2EEB2899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BABFB-5E18-FC4F-B611-ED8627B1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4450-74A4-CB4F-92D3-F39183A4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69A1-B49A-4249-8F59-86037A4B8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93ED6-0E4A-8F49-8681-9F77F835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0540-BCC1-8240-BD52-95EAF446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66C4F-D4D5-0441-AC96-45CD66AA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92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3A04-52C0-1149-AE43-2F8D270D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F8B58-3B35-BF44-8166-B5625576C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A0B4E-1DDE-914E-A315-D39BA130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A5768-FA28-014A-8370-83E13ACC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1668C-A8A8-8D4A-BD2F-CDBCD768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2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35DB-80FA-7E4B-A7FA-ED02A8A5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A2C44-A240-CF42-A752-E2A86E7A0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8CEC4-A285-F94C-A499-D448D93C8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B8250-C33B-3746-AC21-D53282D1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955F0-EC2F-E94D-923E-5227B0E2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55B3-E1A3-B942-A829-35F9B8DA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4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F238-7B7B-C844-9377-87037834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325C-FDBA-8F49-BD46-893CD3D02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DAC56-1098-4F40-8826-5059D8D41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6FAF2-6BE5-C048-A9EF-A8B1DB204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EE32B-02C1-9D44-BADF-A8FFA1047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DDFBB-F8C5-F94F-8A73-11E6C632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5B230-CB45-1F4E-ABC0-51F7E6C3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B571C-6157-1344-B2DE-D6AF0139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7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2CC0-8D21-7542-B230-79EF21ED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999E0-6E73-C243-B5BF-D4859CC6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B7F46-FA87-8145-884F-B13C2BF8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FC3AD-E750-C54E-BB4A-69CE7BCE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2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9C971-2BE5-3B46-98E2-9E33F539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10469-078B-F34C-AF53-FC9D0B41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53773-2639-CC45-A32D-E1491569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2F3D-44B2-EA43-ADD5-6765C801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5CE5F-9B92-8E43-A8B3-F2E88CDA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47C58-5DF1-6748-9918-C10CF7D4F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A984D-3E9E-8F4D-85CB-3A37707E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AEF5A-FA38-574D-9BCC-9D0614B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8CFC9-EC57-3545-9BD4-993CAB7B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7B0F-4DF3-174A-B93B-73E6A5A9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E786A-9220-C049-BD53-973F4925F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BD888-4194-FA4E-9C19-67ACB8572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601DE-8B66-C548-9DC9-A8E34BB6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C0AE3-31AF-8C48-ABB5-9B774874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6B9F7-37B3-004B-A872-7B2E26A9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9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AB465-5325-E942-9B7A-849DDB2F9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51B32-50DA-CF44-A7A4-4F10BBDB7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9C702-6210-F247-82C6-8D765A4A7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D8E1E-B182-174A-89D3-C53CB5C09720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FF1F6-46EF-BE42-A9B5-66E5C315E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052AE-A82A-B04A-A2F4-962EEDAF1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7848F-EB5C-BB44-BA56-50B87592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eyer-research-group.github.io/phy604_fall2021.html" TargetMode="External"/><Relationship Id="rId2" Type="http://schemas.openxmlformats.org/officeDocument/2006/relationships/hyperlink" Target="mailto:omerbr@tauex.tau.ac.i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ingale.github.io/computational_astrophysics/ODEs/ODEs-conservation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8.png"/><Relationship Id="rId7" Type="http://schemas.openxmlformats.org/officeDocument/2006/relationships/hyperlink" Target="https://zingale.github.io/computational_astrophysics/intro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8.emf"/><Relationship Id="rId4" Type="http://schemas.openxmlformats.org/officeDocument/2006/relationships/image" Target="../media/image29.png"/><Relationship Id="rId9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ingale.github.io/computational_astrophysics/ODEs/adaptive-orbits.html" TargetMode="Externa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3.png"/><Relationship Id="rId7" Type="http://schemas.openxmlformats.org/officeDocument/2006/relationships/image" Target="../media/image39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5" Type="http://schemas.openxmlformats.org/officeDocument/2006/relationships/image" Target="../media/image370.png"/><Relationship Id="rId10" Type="http://schemas.openxmlformats.org/officeDocument/2006/relationships/image" Target="../media/image420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3.png"/><Relationship Id="rId7" Type="http://schemas.openxmlformats.org/officeDocument/2006/relationships/image" Target="../media/image39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5" Type="http://schemas.openxmlformats.org/officeDocument/2006/relationships/image" Target="../media/image370.png"/><Relationship Id="rId10" Type="http://schemas.openxmlformats.org/officeDocument/2006/relationships/image" Target="../media/image420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390.png"/><Relationship Id="rId12" Type="http://schemas.openxmlformats.org/officeDocument/2006/relationships/image" Target="../media/image5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56.png"/><Relationship Id="rId5" Type="http://schemas.openxmlformats.org/officeDocument/2006/relationships/image" Target="../media/image37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6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3.png"/><Relationship Id="rId7" Type="http://schemas.openxmlformats.org/officeDocument/2006/relationships/image" Target="../media/image39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80.png"/><Relationship Id="rId5" Type="http://schemas.openxmlformats.org/officeDocument/2006/relationships/image" Target="../media/image370.png"/><Relationship Id="rId10" Type="http://schemas.openxmlformats.org/officeDocument/2006/relationships/image" Target="../media/image470.png"/><Relationship Id="rId4" Type="http://schemas.openxmlformats.org/officeDocument/2006/relationships/image" Target="../media/image360.png"/><Relationship Id="rId9" Type="http://schemas.openxmlformats.org/officeDocument/2006/relationships/image" Target="../media/image4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9.png"/><Relationship Id="rId7" Type="http://schemas.openxmlformats.org/officeDocument/2006/relationships/image" Target="../media/image3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80.png"/><Relationship Id="rId5" Type="http://schemas.openxmlformats.org/officeDocument/2006/relationships/image" Target="../media/image370.png"/><Relationship Id="rId10" Type="http://schemas.openxmlformats.org/officeDocument/2006/relationships/image" Target="../media/image470.png"/><Relationship Id="rId4" Type="http://schemas.openxmlformats.org/officeDocument/2006/relationships/image" Target="../media/image360.png"/><Relationship Id="rId9" Type="http://schemas.openxmlformats.org/officeDocument/2006/relationships/image" Target="../media/image4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43.png"/><Relationship Id="rId9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3.png"/><Relationship Id="rId7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3.png"/><Relationship Id="rId7" Type="http://schemas.openxmlformats.org/officeDocument/2006/relationships/image" Target="../media/image6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577-31C2-A044-9C2F-FF9DC37F9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5: ODE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9A4DA-A50D-9C4F-8C72-9B28B28D6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Omer Bromberg</a:t>
            </a:r>
          </a:p>
          <a:p>
            <a:r>
              <a:rPr lang="en-US" dirty="0">
                <a:hlinkClick r:id="rId2"/>
              </a:rPr>
              <a:t>omerbr@tauex.tau.ac.il</a:t>
            </a:r>
            <a:endParaRPr lang="en-US" dirty="0"/>
          </a:p>
          <a:p>
            <a:endParaRPr lang="en-US" dirty="0"/>
          </a:p>
          <a:p>
            <a:r>
              <a:rPr lang="en-US"/>
              <a:t>Winter 2025/6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AD5BE-75AA-B444-8FCB-9F02033F1D50}"/>
              </a:ext>
            </a:extLst>
          </p:cNvPr>
          <p:cNvSpPr/>
          <p:nvPr/>
        </p:nvSpPr>
        <p:spPr>
          <a:xfrm>
            <a:off x="0" y="6550223"/>
            <a:ext cx="4819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Modified from lecture notes by </a:t>
            </a:r>
            <a:r>
              <a:rPr lang="en-US" sz="1400" dirty="0">
                <a:hlinkClick r:id="rId3"/>
              </a:rPr>
              <a:t>Cyrus Dreyer </a:t>
            </a:r>
            <a:r>
              <a:rPr lang="en-US" sz="1400" dirty="0"/>
              <a:t> &amp; </a:t>
            </a:r>
            <a:r>
              <a:rPr lang="en-US" sz="1400" dirty="0">
                <a:hlinkClick r:id="rId4"/>
              </a:rPr>
              <a:t>Michael Zingale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069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2’st order Runge-</a:t>
            </a:r>
            <a:r>
              <a:rPr lang="en-US" dirty="0" err="1"/>
              <a:t>Kutta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/>
              <a:lstStyle/>
              <a:p>
                <a:r>
                  <a:rPr lang="en-US" dirty="0"/>
                  <a:t>The method requires knowledge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Use Euler method to approximate: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Numerical algorithm: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Overall accurate to an order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with individual steps accuracy 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06AD8E-35B1-A84D-AE00-17E1A0C6495C}"/>
                  </a:ext>
                </a:extLst>
              </p:cNvPr>
              <p:cNvSpPr txBox="1"/>
              <p:nvPr/>
            </p:nvSpPr>
            <p:spPr>
              <a:xfrm>
                <a:off x="8448317" y="3830915"/>
                <a:ext cx="3556102" cy="3693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half a step, with the slope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06AD8E-35B1-A84D-AE00-17E1A0C64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17" y="3830915"/>
                <a:ext cx="3556102" cy="369332"/>
              </a:xfrm>
              <a:prstGeom prst="rect">
                <a:avLst/>
              </a:prstGeom>
              <a:blipFill>
                <a:blip r:embed="rId3"/>
                <a:stretch>
                  <a:fillRect t="-3125" b="-1875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39773D-8CFC-6C43-9844-7ED03C6D2142}"/>
                  </a:ext>
                </a:extLst>
              </p:cNvPr>
              <p:cNvSpPr txBox="1"/>
              <p:nvPr/>
            </p:nvSpPr>
            <p:spPr>
              <a:xfrm>
                <a:off x="8448317" y="4451741"/>
                <a:ext cx="2614305" cy="64633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a full step,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with the slope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39773D-8CFC-6C43-9844-7ED03C6D2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17" y="4451741"/>
                <a:ext cx="2614305" cy="646331"/>
              </a:xfrm>
              <a:prstGeom prst="rect">
                <a:avLst/>
              </a:prstGeom>
              <a:blipFill>
                <a:blip r:embed="rId4"/>
                <a:stretch>
                  <a:fillRect l="-1435" t="-1887" b="-1320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EF9C3BF-2E10-FB46-9FDD-1E845FD74591}"/>
              </a:ext>
            </a:extLst>
          </p:cNvPr>
          <p:cNvSpPr txBox="1"/>
          <p:nvPr/>
        </p:nvSpPr>
        <p:spPr>
          <a:xfrm>
            <a:off x="8448317" y="5268257"/>
            <a:ext cx="985911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algn="l" defTabSz="914400" eaLnBrk="1" latinLnBrk="0" hangingPunct="1"/>
            <a:r>
              <a:rPr lang="en-US" dirty="0">
                <a:solidFill>
                  <a:srgbClr val="FF0000"/>
                </a:solidFill>
              </a:rPr>
              <a:t>The step</a:t>
            </a:r>
          </a:p>
        </p:txBody>
      </p:sp>
    </p:spTree>
    <p:extLst>
      <p:ext uri="{BB962C8B-B14F-4D97-AF65-F5344CB8AC3E}">
        <p14:creationId xmlns:p14="http://schemas.microsoft.com/office/powerpoint/2010/main" val="424527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2DDF1-DC3C-3643-96A4-CA02B52A4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53"/>
          <a:stretch/>
        </p:blipFill>
        <p:spPr>
          <a:xfrm>
            <a:off x="1571838" y="802879"/>
            <a:ext cx="8220636" cy="6031444"/>
          </a:xfrm>
          <a:solidFill>
            <a:schemeClr val="bg1"/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2’st order Runge-</a:t>
            </a:r>
            <a:r>
              <a:rPr lang="en-US" dirty="0" err="1"/>
              <a:t>Kutta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DE9FE-32F6-CA46-AB89-AF779171FD28}"/>
              </a:ext>
            </a:extLst>
          </p:cNvPr>
          <p:cNvSpPr/>
          <p:nvPr/>
        </p:nvSpPr>
        <p:spPr>
          <a:xfrm>
            <a:off x="8301283" y="1579214"/>
            <a:ext cx="349623" cy="242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5D780C-FBC1-5B4B-949F-F29400CE0A1D}"/>
                  </a:ext>
                </a:extLst>
              </p:cNvPr>
              <p:cNvSpPr txBox="1"/>
              <p:nvPr/>
            </p:nvSpPr>
            <p:spPr>
              <a:xfrm>
                <a:off x="8273634" y="1453178"/>
                <a:ext cx="882614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5D780C-FBC1-5B4B-949F-F29400CE0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34" y="1453178"/>
                <a:ext cx="882614" cy="3942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7ED3B49-7D08-974F-9051-A6A045888B3E}"/>
              </a:ext>
            </a:extLst>
          </p:cNvPr>
          <p:cNvSpPr/>
          <p:nvPr/>
        </p:nvSpPr>
        <p:spPr>
          <a:xfrm>
            <a:off x="4796118" y="3326365"/>
            <a:ext cx="313764" cy="340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77F557-46AA-3441-A5C6-3E9514C5B2A8}"/>
              </a:ext>
            </a:extLst>
          </p:cNvPr>
          <p:cNvSpPr/>
          <p:nvPr/>
        </p:nvSpPr>
        <p:spPr>
          <a:xfrm>
            <a:off x="7126941" y="3612776"/>
            <a:ext cx="959224" cy="439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7CCFC-23DE-7A4F-B8F8-9ED9A8823F79}"/>
              </a:ext>
            </a:extLst>
          </p:cNvPr>
          <p:cNvSpPr/>
          <p:nvPr/>
        </p:nvSpPr>
        <p:spPr>
          <a:xfrm>
            <a:off x="2321859" y="1363478"/>
            <a:ext cx="959224" cy="34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077131-8887-844C-B205-EFBB8ACD5CEA}"/>
                  </a:ext>
                </a:extLst>
              </p:cNvPr>
              <p:cNvSpPr txBox="1"/>
              <p:nvPr/>
            </p:nvSpPr>
            <p:spPr>
              <a:xfrm>
                <a:off x="7021810" y="3478424"/>
                <a:ext cx="78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077131-8887-844C-B205-EFBB8ACD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810" y="3478424"/>
                <a:ext cx="780085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1659F-4ED0-F64A-82B6-7A8AC5DFB159}"/>
                  </a:ext>
                </a:extLst>
              </p:cNvPr>
              <p:cNvSpPr txBox="1"/>
              <p:nvPr/>
            </p:nvSpPr>
            <p:spPr>
              <a:xfrm>
                <a:off x="2122599" y="1363478"/>
                <a:ext cx="5348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1659F-4ED0-F64A-82B6-7A8AC5DFB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99" y="1363478"/>
                <a:ext cx="53482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237E4AAC-17DE-2844-93C8-F030C6D6C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30" t="45457" r="51658" b="49963"/>
          <a:stretch/>
        </p:blipFill>
        <p:spPr>
          <a:xfrm>
            <a:off x="4737554" y="3490883"/>
            <a:ext cx="397846" cy="25229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54F15-DFE9-444E-8B4E-10D3125E5ABB}"/>
              </a:ext>
            </a:extLst>
          </p:cNvPr>
          <p:cNvCxnSpPr/>
          <p:nvPr/>
        </p:nvCxnSpPr>
        <p:spPr>
          <a:xfrm>
            <a:off x="2390011" y="1763588"/>
            <a:ext cx="4631799" cy="344490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5B0F121F-F8FD-4040-9C0E-06E852F50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10" t="43401" r="50851" b="54591"/>
          <a:stretch/>
        </p:blipFill>
        <p:spPr>
          <a:xfrm>
            <a:off x="4950615" y="3308906"/>
            <a:ext cx="217831" cy="14904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9FA5D3-9ABE-CE40-BFAF-8C7B681DCD1C}"/>
                  </a:ext>
                </a:extLst>
              </p:cNvPr>
              <p:cNvSpPr txBox="1"/>
              <p:nvPr/>
            </p:nvSpPr>
            <p:spPr>
              <a:xfrm>
                <a:off x="4001068" y="3612776"/>
                <a:ext cx="980461" cy="41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9FA5D3-9ABE-CE40-BFAF-8C7B681DC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68" y="3612776"/>
                <a:ext cx="980461" cy="411651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C13775-0724-B843-9C79-EB17C85A43D8}"/>
                  </a:ext>
                </a:extLst>
              </p:cNvPr>
              <p:cNvSpPr txBox="1"/>
              <p:nvPr/>
            </p:nvSpPr>
            <p:spPr>
              <a:xfrm>
                <a:off x="6980513" y="4956318"/>
                <a:ext cx="78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C13775-0724-B843-9C79-EB17C85A4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13" y="4956318"/>
                <a:ext cx="780085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9781DB8A-E642-544D-A1A0-B7E665CA773A}"/>
              </a:ext>
            </a:extLst>
          </p:cNvPr>
          <p:cNvSpPr/>
          <p:nvPr/>
        </p:nvSpPr>
        <p:spPr>
          <a:xfrm>
            <a:off x="6983089" y="5141776"/>
            <a:ext cx="97820" cy="93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F9ECD9-BB3F-B04C-B819-1C308290FBA2}"/>
                  </a:ext>
                </a:extLst>
              </p:cNvPr>
              <p:cNvSpPr txBox="1"/>
              <p:nvPr/>
            </p:nvSpPr>
            <p:spPr>
              <a:xfrm>
                <a:off x="7136824" y="3678479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F9ECD9-BB3F-B04C-B819-1C308290F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824" y="3678479"/>
                <a:ext cx="56297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16D4A3-066C-034D-A37D-736FC4B94B26}"/>
                  </a:ext>
                </a:extLst>
              </p:cNvPr>
              <p:cNvSpPr txBox="1"/>
              <p:nvPr/>
            </p:nvSpPr>
            <p:spPr>
              <a:xfrm>
                <a:off x="7111213" y="5187151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16D4A3-066C-034D-A37D-736FC4B94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13" y="5187151"/>
                <a:ext cx="56297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DA0B20E2-6947-B44C-9677-C06CC984A4D2}"/>
              </a:ext>
            </a:extLst>
          </p:cNvPr>
          <p:cNvSpPr/>
          <p:nvPr/>
        </p:nvSpPr>
        <p:spPr>
          <a:xfrm>
            <a:off x="6983089" y="3855625"/>
            <a:ext cx="97820" cy="93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065BF3-1DC8-0B4F-9B19-2654AF0EC989}"/>
              </a:ext>
            </a:extLst>
          </p:cNvPr>
          <p:cNvSpPr/>
          <p:nvPr/>
        </p:nvSpPr>
        <p:spPr>
          <a:xfrm>
            <a:off x="4642077" y="3420827"/>
            <a:ext cx="97820" cy="93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F6F1D-76D0-3646-96EB-CE232337C660}"/>
              </a:ext>
            </a:extLst>
          </p:cNvPr>
          <p:cNvCxnSpPr>
            <a:endCxn id="33" idx="1"/>
          </p:cNvCxnSpPr>
          <p:nvPr/>
        </p:nvCxnSpPr>
        <p:spPr>
          <a:xfrm>
            <a:off x="2390011" y="1763588"/>
            <a:ext cx="4607403" cy="210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452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F0B68-2637-CA44-8762-8C14FB5A5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128"/>
            <a:ext cx="5038618" cy="5909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from math import sin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numpy</a:t>
            </a:r>
            <a:r>
              <a:rPr lang="en-US" sz="2000" dirty="0"/>
              <a:t> import </a:t>
            </a:r>
            <a:r>
              <a:rPr lang="en-US" sz="2000" dirty="0" err="1"/>
              <a:t>arange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pylab</a:t>
            </a:r>
            <a:r>
              <a:rPr lang="en-US" sz="2000" dirty="0"/>
              <a:t> import plot, </a:t>
            </a:r>
            <a:r>
              <a:rPr lang="en-US" sz="2000" dirty="0" err="1"/>
              <a:t>xlabel</a:t>
            </a:r>
            <a:r>
              <a:rPr lang="en-US" sz="2000" dirty="0"/>
              <a:t>, </a:t>
            </a:r>
            <a:r>
              <a:rPr lang="en-US" sz="2000" dirty="0" err="1"/>
              <a:t>ylabel</a:t>
            </a:r>
            <a:r>
              <a:rPr lang="en-US" sz="2000" dirty="0"/>
              <a:t> , show </a:t>
            </a:r>
          </a:p>
          <a:p>
            <a:pPr marL="0" indent="0">
              <a:buNone/>
            </a:pPr>
            <a:r>
              <a:rPr lang="en-US" sz="2000" dirty="0"/>
              <a:t>def f(</a:t>
            </a:r>
            <a:r>
              <a:rPr lang="en-US" sz="2000" dirty="0" err="1"/>
              <a:t>y,t</a:t>
            </a:r>
            <a:r>
              <a:rPr lang="en-US" sz="2000" dirty="0"/>
              <a:t>):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    return  -y**3 + </a:t>
            </a:r>
            <a:r>
              <a:rPr lang="en-US" sz="2000" dirty="0" err="1"/>
              <a:t>np.sin</a:t>
            </a:r>
            <a:r>
              <a:rPr lang="en-US" sz="2000" dirty="0"/>
              <a:t>(t)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a = 0.0          </a:t>
            </a:r>
            <a:r>
              <a:rPr lang="en-US" sz="2000" dirty="0">
                <a:solidFill>
                  <a:srgbClr val="FF0000"/>
                </a:solidFill>
              </a:rPr>
              <a:t># Start of the interval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b = 10.0        </a:t>
            </a:r>
            <a:r>
              <a:rPr lang="en-US" sz="2000" dirty="0">
                <a:solidFill>
                  <a:srgbClr val="FF0000"/>
                </a:solidFill>
              </a:rPr>
              <a:t># End of the interval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N = 1000      </a:t>
            </a:r>
            <a:r>
              <a:rPr lang="en-US" sz="2000" dirty="0">
                <a:solidFill>
                  <a:srgbClr val="FF0000"/>
                </a:solidFill>
              </a:rPr>
              <a:t># Number of steps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h = (b-a)/N   </a:t>
            </a:r>
            <a:r>
              <a:rPr lang="en-US" sz="2000" dirty="0">
                <a:solidFill>
                  <a:srgbClr val="FF0000"/>
                </a:solidFill>
              </a:rPr>
              <a:t># Size of a single step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y = 0.0           </a:t>
            </a:r>
            <a:r>
              <a:rPr lang="en-US" sz="2000" dirty="0">
                <a:solidFill>
                  <a:srgbClr val="FF0000"/>
                </a:solidFill>
              </a:rPr>
              <a:t># Initial condition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/>
              <a:t>tpoints</a:t>
            </a:r>
            <a:r>
              <a:rPr lang="en-US" sz="2000" dirty="0"/>
              <a:t> = </a:t>
            </a:r>
            <a:r>
              <a:rPr lang="en-US" sz="2000" dirty="0" err="1"/>
              <a:t>np.arange</a:t>
            </a:r>
            <a:r>
              <a:rPr lang="en-US" sz="2000" dirty="0"/>
              <a:t>(</a:t>
            </a:r>
            <a:r>
              <a:rPr lang="en-US" sz="2000" dirty="0" err="1"/>
              <a:t>a,b,h</a:t>
            </a:r>
            <a:r>
              <a:rPr lang="en-US" sz="2000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/>
              <a:t>ypoints</a:t>
            </a:r>
            <a:r>
              <a:rPr lang="en-US" sz="2000" dirty="0"/>
              <a:t> = []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for t in </a:t>
            </a:r>
            <a:r>
              <a:rPr lang="en-US" sz="2000" dirty="0" err="1"/>
              <a:t>tpoints</a:t>
            </a:r>
            <a:r>
              <a:rPr lang="en-US" sz="2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</a:t>
            </a:r>
            <a:r>
              <a:rPr lang="en-US" sz="2000" dirty="0" err="1"/>
              <a:t>ypoints.append</a:t>
            </a:r>
            <a:r>
              <a:rPr lang="en-US" sz="2000" dirty="0"/>
              <a:t>(y)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</a:t>
            </a:r>
            <a:r>
              <a:rPr lang="en-US" sz="2000" dirty="0">
                <a:solidFill>
                  <a:srgbClr val="0070C0"/>
                </a:solidFill>
              </a:rPr>
              <a:t>k1 =h*f(</a:t>
            </a:r>
            <a:r>
              <a:rPr lang="en-US" sz="2000" dirty="0" err="1">
                <a:solidFill>
                  <a:srgbClr val="0070C0"/>
                </a:solidFill>
              </a:rPr>
              <a:t>y,t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70C0"/>
                </a:solidFill>
              </a:rPr>
              <a:t>    k2 =h*f(y+0.5*k1,t+0.5*h)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70C0"/>
                </a:solidFill>
              </a:rPr>
              <a:t>    y += k2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AB0ED-1B75-634B-BAA5-052C9A66CA27}"/>
              </a:ext>
            </a:extLst>
          </p:cNvPr>
          <p:cNvSpPr txBox="1"/>
          <p:nvPr/>
        </p:nvSpPr>
        <p:spPr>
          <a:xfrm rot="16200000">
            <a:off x="5441122" y="32263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y(t)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F39D7-A2DC-3048-B9AF-3E0C6207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8" y="1315156"/>
            <a:ext cx="6287589" cy="419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7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4’st order Runge-</a:t>
            </a:r>
            <a:r>
              <a:rPr lang="en-US" dirty="0" err="1"/>
              <a:t>Kutta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8B60-5B2C-2C43-A2F3-4FC88C6A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380037"/>
          </a:xfrm>
        </p:spPr>
        <p:txBody>
          <a:bodyPr>
            <a:normAutofit/>
          </a:bodyPr>
          <a:lstStyle/>
          <a:p>
            <a:r>
              <a:rPr lang="en-US" dirty="0"/>
              <a:t>Improve accuracy by preforming Taylor expansion around additional points in the interval and take the correct linear combination.</a:t>
            </a:r>
          </a:p>
          <a:p>
            <a:r>
              <a:rPr lang="en-US" dirty="0"/>
              <a:t>Equation becomes more complicated and requires additional computational steps.</a:t>
            </a:r>
          </a:p>
          <a:p>
            <a:r>
              <a:rPr lang="en-US" dirty="0"/>
              <a:t>Sweet spot at the 4’th order RK.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0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4’st order Runge-</a:t>
            </a:r>
            <a:r>
              <a:rPr lang="en-US" dirty="0" err="1"/>
              <a:t>Kutta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Numerical algorithm: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dirty="0"/>
                  <a:t>Overall accurate to an order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, with individual steps accuracy 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F233C8-8D5E-F44C-B3D1-D0B8D4F5080C}"/>
                  </a:ext>
                </a:extLst>
              </p:cNvPr>
              <p:cNvSpPr txBox="1"/>
              <p:nvPr/>
            </p:nvSpPr>
            <p:spPr>
              <a:xfrm>
                <a:off x="8448315" y="1772457"/>
                <a:ext cx="3339569" cy="3693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with the slope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(RK1)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F233C8-8D5E-F44C-B3D1-D0B8D4F50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15" y="1772457"/>
                <a:ext cx="3339569" cy="369332"/>
              </a:xfrm>
              <a:prstGeom prst="rect">
                <a:avLst/>
              </a:prstGeom>
              <a:blipFill>
                <a:blip r:embed="rId3"/>
                <a:stretch>
                  <a:fillRect t="-3125" b="-18750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4889B-1891-E340-BB31-F89EEF243C9A}"/>
                  </a:ext>
                </a:extLst>
              </p:cNvPr>
              <p:cNvSpPr txBox="1"/>
              <p:nvPr/>
            </p:nvSpPr>
            <p:spPr>
              <a:xfrm>
                <a:off x="8448316" y="2230957"/>
                <a:ext cx="2456185" cy="7689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with the slope at </a:t>
                </a:r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),(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(RK2)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4889B-1891-E340-BB31-F89EEF24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16" y="2230957"/>
                <a:ext cx="2456185" cy="768993"/>
              </a:xfrm>
              <a:prstGeom prst="rect">
                <a:avLst/>
              </a:prstGeom>
              <a:blipFill>
                <a:blip r:embed="rId4"/>
                <a:stretch>
                  <a:fillRect t="-1587" b="-317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06A649-1EFF-9944-9F0A-D0D82BBD3224}"/>
                  </a:ext>
                </a:extLst>
              </p:cNvPr>
              <p:cNvSpPr txBox="1"/>
              <p:nvPr/>
            </p:nvSpPr>
            <p:spPr>
              <a:xfrm>
                <a:off x="8448316" y="3057543"/>
                <a:ext cx="2456185" cy="7689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with the slope at </a:t>
                </a:r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),(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(RK2)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06A649-1EFF-9944-9F0A-D0D82BBD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16" y="3057543"/>
                <a:ext cx="2456185" cy="768993"/>
              </a:xfrm>
              <a:prstGeom prst="rect">
                <a:avLst/>
              </a:prstGeom>
              <a:blipFill>
                <a:blip r:embed="rId5"/>
                <a:stretch>
                  <a:fillRect t="-3226" b="-322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73A5-695C-2C43-8ED7-3A57FE485A24}"/>
                  </a:ext>
                </a:extLst>
              </p:cNvPr>
              <p:cNvSpPr txBox="1"/>
              <p:nvPr/>
            </p:nvSpPr>
            <p:spPr>
              <a:xfrm>
                <a:off x="8448314" y="3900922"/>
                <a:ext cx="3339569" cy="3693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with the slope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73A5-695C-2C43-8ED7-3A57FE485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14" y="3900922"/>
                <a:ext cx="3339569" cy="369332"/>
              </a:xfrm>
              <a:prstGeom prst="rect">
                <a:avLst/>
              </a:prstGeom>
              <a:blipFill>
                <a:blip r:embed="rId6"/>
                <a:stretch>
                  <a:fillRect t="-3125" b="-2187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598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ABA0B8-8079-3D4F-8CDF-B8FF33FEA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3"/>
          <a:stretch/>
        </p:blipFill>
        <p:spPr>
          <a:xfrm>
            <a:off x="1123950" y="765202"/>
            <a:ext cx="8668524" cy="6069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4’st order Runge-</a:t>
            </a:r>
            <a:r>
              <a:rPr lang="en-US" dirty="0" err="1"/>
              <a:t>Kutta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4E9FC2-45CF-5D48-B2E0-AD56987FD1F8}"/>
              </a:ext>
            </a:extLst>
          </p:cNvPr>
          <p:cNvSpPr/>
          <p:nvPr/>
        </p:nvSpPr>
        <p:spPr>
          <a:xfrm>
            <a:off x="6983089" y="5141776"/>
            <a:ext cx="97820" cy="93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C4E5CE-6042-3047-9D31-AC360FA66ACF}"/>
              </a:ext>
            </a:extLst>
          </p:cNvPr>
          <p:cNvSpPr/>
          <p:nvPr/>
        </p:nvSpPr>
        <p:spPr>
          <a:xfrm>
            <a:off x="6983089" y="3855625"/>
            <a:ext cx="97820" cy="93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3D4010-7C48-8341-A4D0-F26BB6C8A66F}"/>
              </a:ext>
            </a:extLst>
          </p:cNvPr>
          <p:cNvSpPr/>
          <p:nvPr/>
        </p:nvSpPr>
        <p:spPr>
          <a:xfrm>
            <a:off x="4642077" y="3420827"/>
            <a:ext cx="97820" cy="93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C90099-06C8-C54B-81F9-9FEF8C9EA77E}"/>
              </a:ext>
            </a:extLst>
          </p:cNvPr>
          <p:cNvCxnSpPr/>
          <p:nvPr/>
        </p:nvCxnSpPr>
        <p:spPr>
          <a:xfrm>
            <a:off x="2390011" y="1763588"/>
            <a:ext cx="4631799" cy="344490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0F653B-1CE8-2A48-954F-1F41CB11ACE9}"/>
                  </a:ext>
                </a:extLst>
              </p:cNvPr>
              <p:cNvSpPr txBox="1"/>
              <p:nvPr/>
            </p:nvSpPr>
            <p:spPr>
              <a:xfrm>
                <a:off x="6980513" y="4956318"/>
                <a:ext cx="78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0F653B-1CE8-2A48-954F-1F41CB11A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13" y="4956318"/>
                <a:ext cx="780085" cy="40011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19808-BA8A-4A45-B336-AE2FFC15DA30}"/>
                  </a:ext>
                </a:extLst>
              </p:cNvPr>
              <p:cNvSpPr txBox="1"/>
              <p:nvPr/>
            </p:nvSpPr>
            <p:spPr>
              <a:xfrm>
                <a:off x="7111213" y="5187151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19808-BA8A-4A45-B336-AE2FFC15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13" y="5187151"/>
                <a:ext cx="56297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DC2D15-F597-824E-A95A-09E0430EE758}"/>
              </a:ext>
            </a:extLst>
          </p:cNvPr>
          <p:cNvCxnSpPr/>
          <p:nvPr/>
        </p:nvCxnSpPr>
        <p:spPr>
          <a:xfrm>
            <a:off x="2390011" y="1763588"/>
            <a:ext cx="4607403" cy="2105772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0CBBF9-C3A2-7640-8FB3-261DF52A2E57}"/>
                  </a:ext>
                </a:extLst>
              </p:cNvPr>
              <p:cNvSpPr txBox="1"/>
              <p:nvPr/>
            </p:nvSpPr>
            <p:spPr>
              <a:xfrm>
                <a:off x="6634829" y="3255361"/>
                <a:ext cx="78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0CBBF9-C3A2-7640-8FB3-261DF52A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829" y="3255361"/>
                <a:ext cx="78008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AA858-41E3-C24C-B54B-D5A969710EB1}"/>
                  </a:ext>
                </a:extLst>
              </p:cNvPr>
              <p:cNvSpPr txBox="1"/>
              <p:nvPr/>
            </p:nvSpPr>
            <p:spPr>
              <a:xfrm>
                <a:off x="6765529" y="3486194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0AA858-41E3-C24C-B54B-D5A969710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529" y="3486194"/>
                <a:ext cx="56297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1A6118D-114C-A540-BCB1-421ADF679D88}"/>
              </a:ext>
            </a:extLst>
          </p:cNvPr>
          <p:cNvSpPr/>
          <p:nvPr/>
        </p:nvSpPr>
        <p:spPr>
          <a:xfrm>
            <a:off x="7217044" y="3828081"/>
            <a:ext cx="780081" cy="356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5D93E6-6A44-0B48-BCBA-8E8320461169}"/>
                  </a:ext>
                </a:extLst>
              </p:cNvPr>
              <p:cNvSpPr txBox="1"/>
              <p:nvPr/>
            </p:nvSpPr>
            <p:spPr>
              <a:xfrm>
                <a:off x="7092858" y="3828081"/>
                <a:ext cx="78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5D93E6-6A44-0B48-BCBA-8E8320461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858" y="3828081"/>
                <a:ext cx="78008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CF4742-B5C0-7F4F-B56F-08382F46E34F}"/>
                  </a:ext>
                </a:extLst>
              </p:cNvPr>
              <p:cNvSpPr txBox="1"/>
              <p:nvPr/>
            </p:nvSpPr>
            <p:spPr>
              <a:xfrm>
                <a:off x="7223558" y="4058914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CF4742-B5C0-7F4F-B56F-08382F46E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558" y="4058914"/>
                <a:ext cx="56297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2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F0B68-2637-CA44-8762-8C14FB5A5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128"/>
            <a:ext cx="5038618" cy="6590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from math import sin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numpy</a:t>
            </a:r>
            <a:r>
              <a:rPr lang="en-US" sz="2000" dirty="0"/>
              <a:t> import </a:t>
            </a:r>
            <a:r>
              <a:rPr lang="en-US" sz="2000" dirty="0" err="1"/>
              <a:t>arange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pylab</a:t>
            </a:r>
            <a:r>
              <a:rPr lang="en-US" sz="2000" dirty="0"/>
              <a:t> import plot, </a:t>
            </a:r>
            <a:r>
              <a:rPr lang="en-US" sz="2000" dirty="0" err="1"/>
              <a:t>xlabel</a:t>
            </a:r>
            <a:r>
              <a:rPr lang="en-US" sz="2000" dirty="0"/>
              <a:t>, </a:t>
            </a:r>
            <a:r>
              <a:rPr lang="en-US" sz="2000" dirty="0" err="1"/>
              <a:t>ylabel</a:t>
            </a:r>
            <a:r>
              <a:rPr lang="en-US" sz="2000" dirty="0"/>
              <a:t> , show </a:t>
            </a:r>
          </a:p>
          <a:p>
            <a:pPr marL="0" indent="0">
              <a:buNone/>
            </a:pPr>
            <a:r>
              <a:rPr lang="en-US" sz="2000" dirty="0"/>
              <a:t>def f(</a:t>
            </a:r>
            <a:r>
              <a:rPr lang="en-US" sz="2000" dirty="0" err="1"/>
              <a:t>y,t</a:t>
            </a:r>
            <a:r>
              <a:rPr lang="en-US" sz="2000" dirty="0"/>
              <a:t>):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    return  -y**3 + </a:t>
            </a:r>
            <a:r>
              <a:rPr lang="en-US" sz="2000" dirty="0" err="1"/>
              <a:t>np.sin</a:t>
            </a:r>
            <a:r>
              <a:rPr lang="en-US" sz="2000" dirty="0"/>
              <a:t>(t)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a = 0.0          </a:t>
            </a:r>
            <a:r>
              <a:rPr lang="en-US" sz="2000" dirty="0">
                <a:solidFill>
                  <a:srgbClr val="FF0000"/>
                </a:solidFill>
              </a:rPr>
              <a:t># Start of the interval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b = 10.0        </a:t>
            </a:r>
            <a:r>
              <a:rPr lang="en-US" sz="2000" dirty="0">
                <a:solidFill>
                  <a:srgbClr val="FF0000"/>
                </a:solidFill>
              </a:rPr>
              <a:t># End of the interval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N = 1000      </a:t>
            </a:r>
            <a:r>
              <a:rPr lang="en-US" sz="2000" dirty="0">
                <a:solidFill>
                  <a:srgbClr val="FF0000"/>
                </a:solidFill>
              </a:rPr>
              <a:t># Number of steps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h = (b-a)/N  </a:t>
            </a:r>
            <a:r>
              <a:rPr lang="en-US" sz="2000" dirty="0">
                <a:solidFill>
                  <a:srgbClr val="FF0000"/>
                </a:solidFill>
              </a:rPr>
              <a:t># Size of a single step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y = 0.0          </a:t>
            </a:r>
            <a:r>
              <a:rPr lang="en-US" sz="2000" dirty="0">
                <a:solidFill>
                  <a:srgbClr val="FF0000"/>
                </a:solidFill>
              </a:rPr>
              <a:t># Initial condition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/>
              <a:t>tpoints</a:t>
            </a:r>
            <a:r>
              <a:rPr lang="en-US" sz="2000" dirty="0"/>
              <a:t> = </a:t>
            </a:r>
            <a:r>
              <a:rPr lang="en-US" sz="2000" dirty="0" err="1"/>
              <a:t>np.arange</a:t>
            </a:r>
            <a:r>
              <a:rPr lang="en-US" sz="2000" dirty="0"/>
              <a:t>(</a:t>
            </a:r>
            <a:r>
              <a:rPr lang="en-US" sz="2000" dirty="0" err="1"/>
              <a:t>a,b,h</a:t>
            </a:r>
            <a:r>
              <a:rPr lang="en-US" sz="2000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/>
              <a:t>ypoints</a:t>
            </a:r>
            <a:r>
              <a:rPr lang="en-US" sz="2000" dirty="0"/>
              <a:t> = []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for t in </a:t>
            </a:r>
            <a:r>
              <a:rPr lang="en-US" sz="2000" dirty="0" err="1"/>
              <a:t>tpoints</a:t>
            </a:r>
            <a:r>
              <a:rPr lang="en-US" sz="2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</a:t>
            </a:r>
            <a:r>
              <a:rPr lang="en-US" sz="2000" dirty="0" err="1"/>
              <a:t>ypoints.append</a:t>
            </a:r>
            <a:r>
              <a:rPr lang="en-US" sz="2000" dirty="0"/>
              <a:t>(y)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</a:t>
            </a:r>
            <a:r>
              <a:rPr lang="en-US" sz="2000" dirty="0">
                <a:solidFill>
                  <a:srgbClr val="0070C0"/>
                </a:solidFill>
              </a:rPr>
              <a:t>k1 = h*f(</a:t>
            </a:r>
            <a:r>
              <a:rPr lang="en-US" sz="2000" dirty="0" err="1">
                <a:solidFill>
                  <a:srgbClr val="0070C0"/>
                </a:solidFill>
              </a:rPr>
              <a:t>y,t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70C0"/>
                </a:solidFill>
              </a:rPr>
              <a:t>    k2 = h*f(y+0.5*k1,t+0.5*h)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70C0"/>
                </a:solidFill>
              </a:rPr>
              <a:t>    k3 = h*f(y+0.5*k2,t+0.5*h)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70C0"/>
                </a:solidFill>
              </a:rPr>
              <a:t>    k4 = h*f(y+k3,t+h)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70C0"/>
                </a:solidFill>
              </a:rPr>
              <a:t>    y += (k1+2*k2+2*k3+k4)/6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291A5-60FA-3C4C-8A47-F1876FA0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8" y="1312253"/>
            <a:ext cx="6322423" cy="4214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AB0ED-1B75-634B-BAA5-052C9A66CA27}"/>
              </a:ext>
            </a:extLst>
          </p:cNvPr>
          <p:cNvSpPr txBox="1"/>
          <p:nvPr/>
        </p:nvSpPr>
        <p:spPr>
          <a:xfrm rot="16200000">
            <a:off x="5563043" y="3235062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y(t)</a:t>
            </a:r>
          </a:p>
        </p:txBody>
      </p:sp>
    </p:spTree>
    <p:extLst>
      <p:ext uri="{BB962C8B-B14F-4D97-AF65-F5344CB8AC3E}">
        <p14:creationId xmlns:p14="http://schemas.microsoft.com/office/powerpoint/2010/main" val="356255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C864-C2D4-3B49-BE82-2C1335CCB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Dealing with coupled systems of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E5F0-DFA6-1A45-8085-AF1095E8D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7222"/>
                <a:ext cx="10515600" cy="5500778"/>
              </a:xfrm>
            </p:spPr>
            <p:txBody>
              <a:bodyPr/>
              <a:lstStyle/>
              <a:p>
                <a:r>
                  <a:rPr lang="en-US" dirty="0"/>
                  <a:t>Suppose we have a set of coupled first order ODE equations: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E5F0-DFA6-1A45-8085-AF1095E8D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7222"/>
                <a:ext cx="10515600" cy="5500778"/>
              </a:xfrm>
              <a:blipFill>
                <a:blip r:embed="rId2"/>
                <a:stretch>
                  <a:fillRect l="-96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5F5B6C-E73F-674F-B6B4-417130738725}"/>
              </a:ext>
            </a:extLst>
          </p:cNvPr>
          <p:cNvSpPr txBox="1"/>
          <p:nvPr/>
        </p:nvSpPr>
        <p:spPr>
          <a:xfrm rot="5400000">
            <a:off x="4362993" y="400998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11F09-B015-F846-993C-289C9D8B9F16}"/>
              </a:ext>
            </a:extLst>
          </p:cNvPr>
          <p:cNvSpPr txBox="1"/>
          <p:nvPr/>
        </p:nvSpPr>
        <p:spPr>
          <a:xfrm rot="5400000">
            <a:off x="6866708" y="400999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36731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C864-C2D4-3B49-BE82-2C1335CCB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Dealing with coupled systems of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E5F0-DFA6-1A45-8085-AF1095E8D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349" y="1357222"/>
                <a:ext cx="11033759" cy="5500778"/>
              </a:xfrm>
            </p:spPr>
            <p:txBody>
              <a:bodyPr/>
              <a:lstStyle/>
              <a:p>
                <a:r>
                  <a:rPr lang="en-US" dirty="0"/>
                  <a:t>We can advance each equation with time according to the chosen ODE method, e.g. Euler’s: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In a vector notation we can write: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A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E5F0-DFA6-1A45-8085-AF1095E8D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349" y="1357222"/>
                <a:ext cx="11033759" cy="5500778"/>
              </a:xfrm>
              <a:blipFill>
                <a:blip r:embed="rId2"/>
                <a:stretch>
                  <a:fillRect l="-920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F5DBCD1-3943-F848-87D1-CCDBDF85E64F}"/>
              </a:ext>
            </a:extLst>
          </p:cNvPr>
          <p:cNvSpPr txBox="1"/>
          <p:nvPr/>
        </p:nvSpPr>
        <p:spPr>
          <a:xfrm rot="5400000">
            <a:off x="3788228" y="3374264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F7C05-E6FB-F349-BBFA-F5E0223FF5D3}"/>
              </a:ext>
            </a:extLst>
          </p:cNvPr>
          <p:cNvSpPr txBox="1"/>
          <p:nvPr/>
        </p:nvSpPr>
        <p:spPr>
          <a:xfrm rot="5400000">
            <a:off x="6291943" y="3374265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1682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9212-5FF3-5D49-B7D4-B4DCB59F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Example: A body orbiting the sun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639A3-4C6A-1942-94AD-8851B1781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8514"/>
                <a:ext cx="10515600" cy="5509486"/>
              </a:xfrm>
            </p:spPr>
            <p:txBody>
              <a:bodyPr/>
              <a:lstStyle/>
              <a:p>
                <a:r>
                  <a:rPr lang="en-US" dirty="0"/>
                  <a:t>We consider the Sun’s location to be at the origin and the plane of the orbit to be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plane.</a:t>
                </a:r>
              </a:p>
              <a:p>
                <a:r>
                  <a:rPr lang="en-US" dirty="0"/>
                  <a:t>In this case the acceleration: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sun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acc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sun</m:t>
                              </m:r>
                            </m:sub>
                          </m:s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  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𝐫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set of equations to solve: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639A3-4C6A-1942-94AD-8851B1781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8514"/>
                <a:ext cx="10515600" cy="5509486"/>
              </a:xfrm>
              <a:blipFill>
                <a:blip r:embed="rId2"/>
                <a:stretch>
                  <a:fillRect l="-965" t="-1839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27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Ordinary differential equations </a:t>
            </a:r>
            <a:r>
              <a:rPr lang="en-US" sz="3200" dirty="0"/>
              <a:t>(Newman Ch. 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differential equations can often be solved analytically.</a:t>
                </a:r>
              </a:p>
              <a:p>
                <a:pPr lvl="1"/>
                <a:r>
                  <a:rPr lang="en-US" dirty="0"/>
                  <a:t>Example, a simple 1’st order ODE: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Solved by separation of variables and integration. </a:t>
                </a:r>
              </a:p>
              <a:p>
                <a:r>
                  <a:rPr lang="en-US" dirty="0"/>
                  <a:t>Non-linear equations are difficult or impossible to solve analytically even if they are simple.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equation is no longer separable.</a:t>
                </a:r>
              </a:p>
              <a:p>
                <a:pPr lvl="1"/>
                <a:r>
                  <a:rPr lang="en-US" dirty="0"/>
                  <a:t>Can be solved numerically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 b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760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9212-5FF3-5D49-B7D4-B4DCB59F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Example: A body orbiting the sun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639A3-4C6A-1942-94AD-8851B1781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8514"/>
                <a:ext cx="10515600" cy="5509486"/>
              </a:xfrm>
            </p:spPr>
            <p:txBody>
              <a:bodyPr/>
              <a:lstStyle/>
              <a:p>
                <a:r>
                  <a:rPr lang="en-US" dirty="0"/>
                  <a:t>Let’s discretize in time and apply e.g. Euler’s method: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639A3-4C6A-1942-94AD-8851B1781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8514"/>
                <a:ext cx="10515600" cy="5509486"/>
              </a:xfrm>
              <a:blipFill>
                <a:blip r:embed="rId2"/>
                <a:stretch>
                  <a:fillRect l="-965" t="-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58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9212-5FF3-5D49-B7D4-B4DCB59F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Example: A body orbiting the sun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639A3-4C6A-1942-94AD-8851B1781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8514"/>
                <a:ext cx="10515600" cy="5509486"/>
              </a:xfrm>
            </p:spPr>
            <p:txBody>
              <a:bodyPr/>
              <a:lstStyle/>
              <a:p>
                <a:r>
                  <a:rPr lang="en-US" dirty="0"/>
                  <a:t>We’ll use units of solar masses, and Astronomical Units (AU) for distance:</a:t>
                </a:r>
              </a:p>
              <a:p>
                <a:pPr lvl="1"/>
                <a:r>
                  <a:rPr lang="en-US" dirty="0"/>
                  <a:t>In these 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=39.47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Initial conditions:</a:t>
                </a:r>
              </a:p>
              <a:p>
                <a:pPr lvl="1"/>
                <a:r>
                  <a:rPr lang="en-US" dirty="0"/>
                  <a:t>At t = 0 we’ll place the body along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 at a distance of 1 AU from the sun and give it the Earth’s velocity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direction: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𝐺𝑀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6.283185 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AU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panose="02040503050406030204" pitchFamily="18" charset="0"/>
                      </a:rPr>
                      <m:t>yr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 will integrate over a single orbit,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compare the errors at the end of an orbit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0"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(0)|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639A3-4C6A-1942-94AD-8851B1781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8514"/>
                <a:ext cx="10515600" cy="5509486"/>
              </a:xfrm>
              <a:blipFill>
                <a:blip r:embed="rId2"/>
                <a:stretch>
                  <a:fillRect l="-965" t="-1839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45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62DCDD-002C-1E42-88F8-E7BF7FA73181}"/>
              </a:ext>
            </a:extLst>
          </p:cNvPr>
          <p:cNvSpPr txBox="1"/>
          <p:nvPr/>
        </p:nvSpPr>
        <p:spPr>
          <a:xfrm>
            <a:off x="793003" y="5059673"/>
            <a:ext cx="2159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0.100000 : 4.186923 </a:t>
            </a:r>
          </a:p>
          <a:p>
            <a:r>
              <a:rPr lang="en-US" dirty="0"/>
              <a:t>0.050000 : 2.631326 </a:t>
            </a:r>
          </a:p>
          <a:p>
            <a:r>
              <a:rPr lang="en-US" dirty="0"/>
              <a:t>0.025000 : 1.579519 </a:t>
            </a:r>
          </a:p>
          <a:p>
            <a:r>
              <a:rPr lang="en-US" dirty="0"/>
              <a:t>0.012500 : 0.878813 </a:t>
            </a:r>
          </a:p>
          <a:p>
            <a:r>
              <a:rPr lang="en-US" dirty="0"/>
              <a:t>0.006250 : 0.458916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E6489-8078-FF47-8323-B7302C8FB552}"/>
              </a:ext>
            </a:extLst>
          </p:cNvPr>
          <p:cNvSpPr txBox="1"/>
          <p:nvPr/>
        </p:nvSpPr>
        <p:spPr>
          <a:xfrm>
            <a:off x="4763588" y="5059673"/>
            <a:ext cx="2159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0.100000 : 0.011600 </a:t>
            </a:r>
          </a:p>
          <a:p>
            <a:r>
              <a:rPr lang="en-US" dirty="0"/>
              <a:t>0.050000 : 0.011123 </a:t>
            </a:r>
          </a:p>
          <a:p>
            <a:r>
              <a:rPr lang="en-US" dirty="0"/>
              <a:t>0.025000 : 0.002471 </a:t>
            </a:r>
          </a:p>
          <a:p>
            <a:r>
              <a:rPr lang="en-US" dirty="0"/>
              <a:t>0.012500 : 0.000361 </a:t>
            </a:r>
          </a:p>
          <a:p>
            <a:r>
              <a:rPr lang="en-US" dirty="0"/>
              <a:t>0.006250 : 0.000047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6ED1-6AB4-4943-BE2D-3AC580769C06}"/>
              </a:ext>
            </a:extLst>
          </p:cNvPr>
          <p:cNvSpPr/>
          <p:nvPr/>
        </p:nvSpPr>
        <p:spPr>
          <a:xfrm>
            <a:off x="9368790" y="5059673"/>
            <a:ext cx="22729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0.100000 : 0.020244 </a:t>
            </a:r>
          </a:p>
          <a:p>
            <a:r>
              <a:rPr lang="en-US" dirty="0"/>
              <a:t>0.050000 : 0.000547 </a:t>
            </a:r>
          </a:p>
          <a:p>
            <a:r>
              <a:rPr lang="en-US" dirty="0"/>
              <a:t>0.025000 : 0.000017 </a:t>
            </a:r>
          </a:p>
          <a:p>
            <a:r>
              <a:rPr lang="en-US" dirty="0"/>
              <a:t>0.012500 : 0.000001 </a:t>
            </a:r>
          </a:p>
          <a:p>
            <a:r>
              <a:rPr lang="en-US" dirty="0"/>
              <a:t>0.006250 : 0.000000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C4526-FEB2-F746-A400-F7130A37CFE3}"/>
              </a:ext>
            </a:extLst>
          </p:cNvPr>
          <p:cNvSpPr txBox="1"/>
          <p:nvPr/>
        </p:nvSpPr>
        <p:spPr>
          <a:xfrm>
            <a:off x="1423784" y="496391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Euler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18C959-1DAB-494C-8B47-DDE989B99CB9}"/>
              </a:ext>
            </a:extLst>
          </p:cNvPr>
          <p:cNvSpPr txBox="1"/>
          <p:nvPr/>
        </p:nvSpPr>
        <p:spPr>
          <a:xfrm>
            <a:off x="5430597" y="496391"/>
            <a:ext cx="82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RK-2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60FFE-18F0-0940-99DB-B018259A3F6B}"/>
              </a:ext>
            </a:extLst>
          </p:cNvPr>
          <p:cNvSpPr txBox="1"/>
          <p:nvPr/>
        </p:nvSpPr>
        <p:spPr>
          <a:xfrm>
            <a:off x="9992139" y="496391"/>
            <a:ext cx="82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RK-4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B9D821-1301-8B46-BD61-83BC81139194}"/>
                  </a:ext>
                </a:extLst>
              </p:cNvPr>
              <p:cNvSpPr txBox="1"/>
              <p:nvPr/>
            </p:nvSpPr>
            <p:spPr>
              <a:xfrm>
                <a:off x="1061800" y="4598004"/>
                <a:ext cx="428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B9D821-1301-8B46-BD61-83BC81139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00" y="4598004"/>
                <a:ext cx="42877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4A6C2C-FB0F-4743-A759-1FB7F1B9D71C}"/>
                  </a:ext>
                </a:extLst>
              </p:cNvPr>
              <p:cNvSpPr txBox="1"/>
              <p:nvPr/>
            </p:nvSpPr>
            <p:spPr>
              <a:xfrm>
                <a:off x="2151202" y="4598001"/>
                <a:ext cx="4060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4A6C2C-FB0F-4743-A759-1FB7F1B9D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02" y="4598001"/>
                <a:ext cx="40600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37C95D-CD53-574D-B03C-DD427EFC332C}"/>
              </a:ext>
            </a:extLst>
          </p:cNvPr>
          <p:cNvCxnSpPr/>
          <p:nvPr/>
        </p:nvCxnSpPr>
        <p:spPr>
          <a:xfrm>
            <a:off x="793003" y="5059669"/>
            <a:ext cx="2089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A92873-044A-CC43-9C3C-2E2EBEC7E496}"/>
              </a:ext>
            </a:extLst>
          </p:cNvPr>
          <p:cNvCxnSpPr>
            <a:cxnSpLocks/>
          </p:cNvCxnSpPr>
          <p:nvPr/>
        </p:nvCxnSpPr>
        <p:spPr>
          <a:xfrm>
            <a:off x="1829240" y="4746165"/>
            <a:ext cx="1" cy="1790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69667-0B9E-494A-B604-095B4EE98ADD}"/>
                  </a:ext>
                </a:extLst>
              </p:cNvPr>
              <p:cNvSpPr txBox="1"/>
              <p:nvPr/>
            </p:nvSpPr>
            <p:spPr>
              <a:xfrm>
                <a:off x="5032385" y="4598001"/>
                <a:ext cx="428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69667-0B9E-494A-B604-095B4EE98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385" y="4598001"/>
                <a:ext cx="4287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7697AC-9512-4D4E-8DCA-27A32A0F1E54}"/>
                  </a:ext>
                </a:extLst>
              </p:cNvPr>
              <p:cNvSpPr txBox="1"/>
              <p:nvPr/>
            </p:nvSpPr>
            <p:spPr>
              <a:xfrm>
                <a:off x="6121787" y="4597998"/>
                <a:ext cx="4060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7697AC-9512-4D4E-8DCA-27A32A0F1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787" y="4597998"/>
                <a:ext cx="40600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C0A379-ED37-B443-9B5D-2F8536E6AA0D}"/>
              </a:ext>
            </a:extLst>
          </p:cNvPr>
          <p:cNvCxnSpPr/>
          <p:nvPr/>
        </p:nvCxnSpPr>
        <p:spPr>
          <a:xfrm>
            <a:off x="4763588" y="5059666"/>
            <a:ext cx="2089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71F5DD-E952-AC40-910B-BB800D06E33C}"/>
              </a:ext>
            </a:extLst>
          </p:cNvPr>
          <p:cNvCxnSpPr>
            <a:cxnSpLocks/>
          </p:cNvCxnSpPr>
          <p:nvPr/>
        </p:nvCxnSpPr>
        <p:spPr>
          <a:xfrm>
            <a:off x="5799825" y="4746162"/>
            <a:ext cx="1" cy="1790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A44247-F8E5-474E-B402-F59B416E4218}"/>
                  </a:ext>
                </a:extLst>
              </p:cNvPr>
              <p:cNvSpPr txBox="1"/>
              <p:nvPr/>
            </p:nvSpPr>
            <p:spPr>
              <a:xfrm>
                <a:off x="9637473" y="4598001"/>
                <a:ext cx="428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A44247-F8E5-474E-B402-F59B416E4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473" y="4598001"/>
                <a:ext cx="42877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342D468-310C-A144-86EC-F150112A2F0E}"/>
                  </a:ext>
                </a:extLst>
              </p:cNvPr>
              <p:cNvSpPr txBox="1"/>
              <p:nvPr/>
            </p:nvSpPr>
            <p:spPr>
              <a:xfrm>
                <a:off x="10726875" y="4597998"/>
                <a:ext cx="4060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342D468-310C-A144-86EC-F150112A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875" y="4597998"/>
                <a:ext cx="40600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5C5478-02C7-C443-BB0A-FD5CF89013F5}"/>
              </a:ext>
            </a:extLst>
          </p:cNvPr>
          <p:cNvCxnSpPr/>
          <p:nvPr/>
        </p:nvCxnSpPr>
        <p:spPr>
          <a:xfrm>
            <a:off x="9368676" y="5059666"/>
            <a:ext cx="2089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163DD7-F21C-B549-B296-8B9793242987}"/>
              </a:ext>
            </a:extLst>
          </p:cNvPr>
          <p:cNvCxnSpPr>
            <a:cxnSpLocks/>
          </p:cNvCxnSpPr>
          <p:nvPr/>
        </p:nvCxnSpPr>
        <p:spPr>
          <a:xfrm>
            <a:off x="10404913" y="4746162"/>
            <a:ext cx="1" cy="1790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D3B5279-44D2-D34A-B185-B2F46B9CFF44}"/>
              </a:ext>
            </a:extLst>
          </p:cNvPr>
          <p:cNvSpPr txBox="1"/>
          <p:nvPr/>
        </p:nvSpPr>
        <p:spPr>
          <a:xfrm>
            <a:off x="0" y="6536998"/>
            <a:ext cx="2234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1400" dirty="0">
                <a:hlinkClick r:id="rId7"/>
              </a:rPr>
              <a:t>Source: M.Z. course AST390 </a:t>
            </a:r>
            <a:endParaRPr lang="en-US" sz="14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8F443CA-CC1E-A74D-9911-B54D57327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68" y="900066"/>
            <a:ext cx="2717800" cy="3467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2C12D7-A8EB-6E48-9844-A00386857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6609" y="900066"/>
            <a:ext cx="3619500" cy="3467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54E63C-07B4-E944-B38E-FA40B8A1DD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6495" y="900066"/>
            <a:ext cx="3619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4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3F7CC4-EC84-F74E-9205-7F7B6FF2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38" y="1621028"/>
            <a:ext cx="6125262" cy="4551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rtl="1"/>
            <a:r>
              <a:rPr lang="en-US" dirty="0"/>
              <a:t>Adaptive step size Runge-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368" y="1325562"/>
                <a:ext cx="5495544" cy="5380037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Sometimes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may change more  rapidly in some intervals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Better to decrease the step size only in those regions.</a:t>
                </a:r>
              </a:p>
              <a:p>
                <a:r>
                  <a:rPr lang="en-US" dirty="0"/>
                  <a:t>Basic idea: vary the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so that the error per unit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roughly constant. </a:t>
                </a:r>
              </a:p>
              <a:p>
                <a:pPr lvl="1"/>
                <a:r>
                  <a:rPr lang="en-US" dirty="0"/>
                  <a:t>First, we need to estimate the error in the steps.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368" y="1325562"/>
                <a:ext cx="5495544" cy="5380037"/>
              </a:xfrm>
              <a:blipFill>
                <a:blip r:embed="rId3"/>
                <a:stretch>
                  <a:fillRect l="-1843" t="-1647" r="-3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014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Adaptive step size: Estimating the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5242560" cy="53800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Basic 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Choose an initial (small)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RK method to take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steps of the solution.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to the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make a single RK step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Compare the results to estimate the error.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5242560" cy="5380037"/>
              </a:xfrm>
              <a:blipFill>
                <a:blip r:embed="rId2"/>
                <a:stretch>
                  <a:fillRect l="-2174" t="-1647" r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F51253A-BE2F-ED47-8B56-6463D549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41" y="1873758"/>
            <a:ext cx="6033465" cy="42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Adaptive step size: Estimating the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1920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True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related to the estimated value in the two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size steps 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double step we 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Equating the two expression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error per time step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192000" cy="5380037"/>
              </a:xfrm>
              <a:blipFill>
                <a:blip r:embed="rId2"/>
                <a:stretch>
                  <a:fillRect l="-833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9CD3FB-AB74-C14A-8A91-DB2E02D0DD65}"/>
                  </a:ext>
                </a:extLst>
              </p:cNvPr>
              <p:cNvSpPr txBox="1"/>
              <p:nvPr/>
            </p:nvSpPr>
            <p:spPr>
              <a:xfrm>
                <a:off x="9180214" y="2205288"/>
                <a:ext cx="1320554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𝑅𝐾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9CD3FB-AB74-C14A-8A91-DB2E02D0D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214" y="2205288"/>
                <a:ext cx="1320554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BF8218-635C-8044-8E37-39C9C7E323E4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8003264" y="1991763"/>
            <a:ext cx="1176950" cy="444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265696-878B-A945-BA19-2FB6B224FAD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003264" y="2436121"/>
            <a:ext cx="1176950" cy="357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3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Adaptive step size: Estimating the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192000" cy="55324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error per time step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the target accuracy per unit time step,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are the associated time step and error: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</a:pPr>
                <a:r>
                  <a:rPr lang="en-US" dirty="0"/>
                  <a:t>We get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192000" cy="5532438"/>
              </a:xfrm>
              <a:blipFill>
                <a:blip r:embed="rId2"/>
                <a:stretch>
                  <a:fillRect l="-833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2F70F8-7C40-5B4E-A926-2942123BC90B}"/>
              </a:ext>
            </a:extLst>
          </p:cNvPr>
          <p:cNvSpPr/>
          <p:nvPr/>
        </p:nvSpPr>
        <p:spPr>
          <a:xfrm>
            <a:off x="0" y="3796937"/>
            <a:ext cx="12000411" cy="1846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16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Adaptive step size: Estimating the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192000" cy="55324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error per time step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the target accuracy per unit time step,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are the associated time step and error: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</a:pPr>
                <a:r>
                  <a:rPr lang="en-US" dirty="0"/>
                  <a:t>We get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192000" cy="5532438"/>
              </a:xfrm>
              <a:blipFill>
                <a:blip r:embed="rId2"/>
                <a:stretch>
                  <a:fillRect l="-833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75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Adaptive step size: Estimating the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192000" cy="55324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error per time step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the target accuracy per unit time step,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are the associated time step and error: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</a:pPr>
                <a:r>
                  <a:rPr lang="en-US" dirty="0"/>
                  <a:t>We get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</a:pPr>
                <a:r>
                  <a:rPr lang="en-US" dirty="0"/>
                  <a:t>Equating the two expression gives the minimal time step 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192000" cy="5532438"/>
              </a:xfrm>
              <a:blipFill>
                <a:blip r:embed="rId2"/>
                <a:stretch>
                  <a:fillRect l="-833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29F2A9D-E0A1-914F-AF93-E408ABA963D6}"/>
              </a:ext>
            </a:extLst>
          </p:cNvPr>
          <p:cNvSpPr/>
          <p:nvPr/>
        </p:nvSpPr>
        <p:spPr>
          <a:xfrm>
            <a:off x="5301465" y="3184989"/>
            <a:ext cx="719191" cy="667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4DBAF-48C5-A040-BF34-F5E7D62C3D33}"/>
              </a:ext>
            </a:extLst>
          </p:cNvPr>
          <p:cNvSpPr/>
          <p:nvPr/>
        </p:nvSpPr>
        <p:spPr>
          <a:xfrm>
            <a:off x="6573749" y="4112328"/>
            <a:ext cx="3053136" cy="1343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BECB57-2496-2840-ACA7-E70CEAF1C565}"/>
              </a:ext>
            </a:extLst>
          </p:cNvPr>
          <p:cNvCxnSpPr>
            <a:cxnSpLocks/>
          </p:cNvCxnSpPr>
          <p:nvPr/>
        </p:nvCxnSpPr>
        <p:spPr>
          <a:xfrm>
            <a:off x="6020656" y="3852809"/>
            <a:ext cx="553093" cy="25951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65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Adaptive step size: Estimating the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12192000" cy="55324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error per time step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the target accuracy per unit time step,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are the associated time step and error: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</a:pPr>
                <a:r>
                  <a:rPr lang="en-US" dirty="0"/>
                  <a:t>We get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</a:pPr>
                <a:r>
                  <a:rPr lang="en-US" dirty="0"/>
                  <a:t>Equating the two expression gives the optimal time step: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1/4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12192000" cy="5532438"/>
              </a:xfrm>
              <a:blipFill>
                <a:blip r:embed="rId2"/>
                <a:stretch>
                  <a:fillRect l="-833" t="-1602" b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29F2A9D-E0A1-914F-AF93-E408ABA963D6}"/>
              </a:ext>
            </a:extLst>
          </p:cNvPr>
          <p:cNvSpPr/>
          <p:nvPr/>
        </p:nvSpPr>
        <p:spPr>
          <a:xfrm>
            <a:off x="5301465" y="3184989"/>
            <a:ext cx="719191" cy="667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4DBAF-48C5-A040-BF34-F5E7D62C3D33}"/>
              </a:ext>
            </a:extLst>
          </p:cNvPr>
          <p:cNvSpPr/>
          <p:nvPr/>
        </p:nvSpPr>
        <p:spPr>
          <a:xfrm>
            <a:off x="6573749" y="4112328"/>
            <a:ext cx="3053136" cy="1343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8B4646-29E7-D04B-9A48-5E11C250227D}"/>
              </a:ext>
            </a:extLst>
          </p:cNvPr>
          <p:cNvCxnSpPr>
            <a:cxnSpLocks/>
          </p:cNvCxnSpPr>
          <p:nvPr/>
        </p:nvCxnSpPr>
        <p:spPr>
          <a:xfrm>
            <a:off x="6020656" y="3852809"/>
            <a:ext cx="553093" cy="25951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Ordinary differential equations </a:t>
            </a:r>
            <a:r>
              <a:rPr lang="en-US" sz="3200" dirty="0"/>
              <a:t>(Newman Ch. 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Classifications for types of ODE problems:</a:t>
                </a:r>
              </a:p>
              <a:p>
                <a:pPr lvl="1"/>
                <a:r>
                  <a:rPr lang="en-US" dirty="0"/>
                  <a:t>Initial value problems (values are known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Boundary value problems (values are known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end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Eigenvalue problems</a:t>
                </a:r>
              </a:p>
              <a:p>
                <a:r>
                  <a:rPr lang="en-US" dirty="0"/>
                  <a:t>Often problems are described by </a:t>
                </a:r>
                <a:r>
                  <a:rPr lang="en-US" dirty="0">
                    <a:solidFill>
                      <a:srgbClr val="FF0000"/>
                    </a:solidFill>
                  </a:rPr>
                  <a:t>systems of coupled differential equations</a:t>
                </a:r>
              </a:p>
              <a:p>
                <a:r>
                  <a:rPr lang="en-US" dirty="0"/>
                  <a:t>As with the other topics, there are many different methods</a:t>
                </a:r>
              </a:p>
              <a:p>
                <a:pPr lvl="1"/>
                <a:r>
                  <a:rPr lang="en-US" dirty="0"/>
                  <a:t>We just want to see the basic ideas and some commonly used methods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43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Adaptive step size: Complete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4A4682-1BC9-AC40-B563-EDB7BC680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9622536" cy="55324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Choose an initial (small)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RK method to take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steps of the solution.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to the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make a single RK step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Compare the results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ideal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 step is too large, redo step 1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 step is good. Use the result obtained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continue to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. In the next iteration use the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as the time step.</a:t>
                </a:r>
              </a:p>
              <a:p>
                <a:r>
                  <a:rPr lang="en-US" dirty="0"/>
                  <a:t>Requires at least 3 RK steps for every two used, but usually results in an overall speedup for a given accuracy.</a:t>
                </a:r>
              </a:p>
              <a:p>
                <a:r>
                  <a:rPr lang="en-US" dirty="0"/>
                  <a:t>Try to limit how much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can differ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(e.g., by less than a factor of two).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4A4682-1BC9-AC40-B563-EDB7BC680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9622536" cy="5532438"/>
              </a:xfrm>
              <a:blipFill>
                <a:blip r:embed="rId2"/>
                <a:stretch>
                  <a:fillRect l="-1186" t="-1831" r="-132" b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288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Adaptive step size: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00082-E131-FC4F-BBE4-1940E5D8E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36" y="1144174"/>
            <a:ext cx="2201228" cy="5713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FA9FD-0EA4-494E-9DDB-0394CAC90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746" y="1144175"/>
            <a:ext cx="2264411" cy="5713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9F435-DF56-B74B-87D6-4680F79E49B1}"/>
                  </a:ext>
                </a:extLst>
              </p:cNvPr>
              <p:cNvSpPr txBox="1"/>
              <p:nvPr/>
            </p:nvSpPr>
            <p:spPr>
              <a:xfrm>
                <a:off x="3320580" y="1325563"/>
                <a:ext cx="5011418" cy="1204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Left: Eccentric orbit with an adaptive time step and error tolerance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Number of steps: 95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9F435-DF56-B74B-87D6-4680F79E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580" y="1325563"/>
                <a:ext cx="5011418" cy="1204497"/>
              </a:xfrm>
              <a:prstGeom prst="rect">
                <a:avLst/>
              </a:prstGeom>
              <a:blipFill>
                <a:blip r:embed="rId4"/>
                <a:stretch>
                  <a:fillRect l="-1763" t="-3093" b="-82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0A652-C423-A84D-8E89-B27B11BAAE60}"/>
                  </a:ext>
                </a:extLst>
              </p:cNvPr>
              <p:cNvSpPr txBox="1"/>
              <p:nvPr/>
            </p:nvSpPr>
            <p:spPr>
              <a:xfrm>
                <a:off x="3313012" y="5196227"/>
                <a:ext cx="5011418" cy="1204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Right: Eccentric orbit with a constant time step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𝑜𝑟𝑏</m:t>
                        </m:r>
                      </m:sub>
                    </m:sSub>
                  </m:oMath>
                </a14:m>
                <a:r>
                  <a:rPr lang="en-US" sz="2400" dirty="0"/>
                  <a:t>=0.001.</a:t>
                </a:r>
              </a:p>
              <a:p>
                <a:r>
                  <a:rPr lang="en-US" sz="2400" dirty="0"/>
                  <a:t>Number of steps: 1001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0A652-C423-A84D-8E89-B27B11BAA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12" y="5196227"/>
                <a:ext cx="5011418" cy="1204497"/>
              </a:xfrm>
              <a:prstGeom prst="rect">
                <a:avLst/>
              </a:prstGeom>
              <a:blipFill>
                <a:blip r:embed="rId5"/>
                <a:stretch>
                  <a:fillRect l="-1768" t="-3093" b="-82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D63BC8B-1B57-8143-988A-4BB28842C43A}"/>
              </a:ext>
            </a:extLst>
          </p:cNvPr>
          <p:cNvSpPr txBox="1"/>
          <p:nvPr/>
        </p:nvSpPr>
        <p:spPr>
          <a:xfrm>
            <a:off x="3582601" y="3670957"/>
            <a:ext cx="413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 err="1">
                <a:hlinkClick r:id="rId6"/>
              </a:rPr>
              <a:t>Zingale</a:t>
            </a:r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computational_astrophysics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10C6C6-E406-E14A-B49D-4E074C1B13B2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65856" y="1927811"/>
            <a:ext cx="45472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CA0295-4C00-B64F-AC26-5178EB35AC3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324430" y="5798476"/>
            <a:ext cx="541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53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Beyond RK : Leapfrog method.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2’nd order RK:</a:t>
                </a:r>
              </a:p>
              <a:p>
                <a:pPr lvl="1"/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stimate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the slope at midpoint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Euler method 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midpoint (half step)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dirty="0"/>
                  <a:t>Use Euler method with the slope at midpoint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(full step)</a:t>
                </a: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Leapfrog method uses a similar approach, except it calculates the next midpoint by using the Euler method evaluated </a:t>
                </a:r>
                <a:r>
                  <a:rPr lang="en-US" dirty="0">
                    <a:solidFill>
                      <a:srgbClr val="FF0000"/>
                    </a:solidFill>
                  </a:rPr>
                  <a:t>at the previous midpoint.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2"/>
                <a:stretch>
                  <a:fillRect l="-844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781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CE6F6-AE8C-D749-84AB-E5D81CD68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55" y="1234440"/>
            <a:ext cx="9534069" cy="486237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900C8F-2B1D-F846-BFD4-2230056BFA65}"/>
              </a:ext>
            </a:extLst>
          </p:cNvPr>
          <p:cNvSpPr/>
          <p:nvPr/>
        </p:nvSpPr>
        <p:spPr>
          <a:xfrm>
            <a:off x="1384624" y="1867964"/>
            <a:ext cx="896112" cy="3686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Leapfrog method versus 2’nd order 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B2BD71-0C4F-4E44-ADD1-4A821DE0A2A4}"/>
              </a:ext>
            </a:extLst>
          </p:cNvPr>
          <p:cNvSpPr txBox="1"/>
          <p:nvPr/>
        </p:nvSpPr>
        <p:spPr>
          <a:xfrm>
            <a:off x="134112" y="2796488"/>
            <a:ext cx="1969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2’nd order RK: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04609-3800-8A42-8732-ECAE8F6C42E4}"/>
              </a:ext>
            </a:extLst>
          </p:cNvPr>
          <p:cNvSpPr txBox="1"/>
          <p:nvPr/>
        </p:nvSpPr>
        <p:spPr>
          <a:xfrm>
            <a:off x="198180" y="5092748"/>
            <a:ext cx="1360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Leapfrog: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CE6A3-6E31-8140-9C81-B0E126BC907F}"/>
              </a:ext>
            </a:extLst>
          </p:cNvPr>
          <p:cNvSpPr txBox="1"/>
          <p:nvPr/>
        </p:nvSpPr>
        <p:spPr>
          <a:xfrm>
            <a:off x="4698560" y="6096815"/>
            <a:ext cx="234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Newman (Ch 8.5)</a:t>
            </a:r>
          </a:p>
        </p:txBody>
      </p:sp>
    </p:spTree>
    <p:extLst>
      <p:ext uri="{BB962C8B-B14F-4D97-AF65-F5344CB8AC3E}">
        <p14:creationId xmlns:p14="http://schemas.microsoft.com/office/powerpoint/2010/main" val="2078439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Leapfrog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Start the same as RK: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next step: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947CCFB-3551-7E4A-B7C4-AEE45C723834}"/>
              </a:ext>
            </a:extLst>
          </p:cNvPr>
          <p:cNvSpPr/>
          <p:nvPr/>
        </p:nvSpPr>
        <p:spPr>
          <a:xfrm>
            <a:off x="838200" y="3910149"/>
            <a:ext cx="8645434" cy="27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BF16C00-43C2-834B-B879-36C69CF33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>
            <a:off x="8990544" y="2565981"/>
            <a:ext cx="2761488" cy="13441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0F33E5-DA98-9741-A10F-DDD6DCAFB098}"/>
              </a:ext>
            </a:extLst>
          </p:cNvPr>
          <p:cNvSpPr/>
          <p:nvPr/>
        </p:nvSpPr>
        <p:spPr>
          <a:xfrm>
            <a:off x="10452568" y="287954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FC3FA11-871D-174D-8951-BA5E887F9F9E}"/>
              </a:ext>
            </a:extLst>
          </p:cNvPr>
          <p:cNvSpPr/>
          <p:nvPr/>
        </p:nvSpPr>
        <p:spPr>
          <a:xfrm>
            <a:off x="9100271" y="2849063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407000-5735-4A42-83AE-61B98FFC65AC}"/>
                  </a:ext>
                </a:extLst>
              </p:cNvPr>
              <p:cNvSpPr txBox="1"/>
              <p:nvPr/>
            </p:nvSpPr>
            <p:spPr>
              <a:xfrm>
                <a:off x="8932981" y="2274071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407000-5735-4A42-83AE-61B98FFC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981" y="2274071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D5C02-656B-2340-9DF6-B01933373248}"/>
                  </a:ext>
                </a:extLst>
              </p:cNvPr>
              <p:cNvSpPr txBox="1"/>
              <p:nvPr/>
            </p:nvSpPr>
            <p:spPr>
              <a:xfrm>
                <a:off x="9595619" y="2130119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D5C02-656B-2340-9DF6-B0193337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619" y="2130119"/>
                <a:ext cx="742511" cy="616451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E44BF8-74BF-9C4E-AAB0-F09FF471B55D}"/>
                  </a:ext>
                </a:extLst>
              </p:cNvPr>
              <p:cNvSpPr txBox="1"/>
              <p:nvPr/>
            </p:nvSpPr>
            <p:spPr>
              <a:xfrm>
                <a:off x="10458434" y="227915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E44BF8-74BF-9C4E-AAB0-F09FF471B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434" y="2279151"/>
                <a:ext cx="7425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F1C82-E3F0-F642-8A82-0662DEF5B02B}"/>
                  </a:ext>
                </a:extLst>
              </p:cNvPr>
              <p:cNvSpPr txBox="1"/>
              <p:nvPr/>
            </p:nvSpPr>
            <p:spPr>
              <a:xfrm>
                <a:off x="11321249" y="2112819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F1C82-E3F0-F642-8A82-0662DEF5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249" y="2112819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ACBA4BB-CFD2-EB47-BE83-4626481AF121}"/>
              </a:ext>
            </a:extLst>
          </p:cNvPr>
          <p:cNvSpPr/>
          <p:nvPr/>
        </p:nvSpPr>
        <p:spPr>
          <a:xfrm>
            <a:off x="8725989" y="3348465"/>
            <a:ext cx="1236617" cy="84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5914E5A-D273-E140-BCAE-93769F323546}"/>
              </a:ext>
            </a:extLst>
          </p:cNvPr>
          <p:cNvSpPr/>
          <p:nvPr/>
        </p:nvSpPr>
        <p:spPr>
          <a:xfrm>
            <a:off x="9125330" y="3350360"/>
            <a:ext cx="716608" cy="226290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43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Leapfrog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Start the same as RK: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next step: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947CCFB-3551-7E4A-B7C4-AEE45C723834}"/>
              </a:ext>
            </a:extLst>
          </p:cNvPr>
          <p:cNvSpPr/>
          <p:nvPr/>
        </p:nvSpPr>
        <p:spPr>
          <a:xfrm>
            <a:off x="838200" y="5651863"/>
            <a:ext cx="8645434" cy="105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EBACB-2421-2A4C-A310-A96DE7BCABA3}"/>
              </a:ext>
            </a:extLst>
          </p:cNvPr>
          <p:cNvSpPr/>
          <p:nvPr/>
        </p:nvSpPr>
        <p:spPr>
          <a:xfrm>
            <a:off x="3836127" y="1976529"/>
            <a:ext cx="1402079" cy="8360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B2FA1E-55A8-914F-8F08-76416DA9A5AC}"/>
              </a:ext>
            </a:extLst>
          </p:cNvPr>
          <p:cNvSpPr/>
          <p:nvPr/>
        </p:nvSpPr>
        <p:spPr>
          <a:xfrm>
            <a:off x="4663440" y="4617719"/>
            <a:ext cx="1293223" cy="8360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7AF95-6A53-CE46-A23B-6DFB7113CC2D}"/>
              </a:ext>
            </a:extLst>
          </p:cNvPr>
          <p:cNvSpPr/>
          <p:nvPr/>
        </p:nvSpPr>
        <p:spPr>
          <a:xfrm>
            <a:off x="3169921" y="3028090"/>
            <a:ext cx="1332412" cy="83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CC9FE3-F3F4-7949-BE98-51F5D373D9CC}"/>
              </a:ext>
            </a:extLst>
          </p:cNvPr>
          <p:cNvSpPr/>
          <p:nvPr/>
        </p:nvSpPr>
        <p:spPr>
          <a:xfrm>
            <a:off x="7489371" y="4617718"/>
            <a:ext cx="1165860" cy="83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772800C-B693-6845-B64E-690493BC69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>
            <a:off x="8990544" y="2565981"/>
            <a:ext cx="2761488" cy="13441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AB8633-5B4C-A741-B912-2F391015A75A}"/>
              </a:ext>
            </a:extLst>
          </p:cNvPr>
          <p:cNvSpPr/>
          <p:nvPr/>
        </p:nvSpPr>
        <p:spPr>
          <a:xfrm>
            <a:off x="10452568" y="287954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9A238D-EC61-AC4F-9DA9-BE79D035776E}"/>
                  </a:ext>
                </a:extLst>
              </p:cNvPr>
              <p:cNvSpPr txBox="1"/>
              <p:nvPr/>
            </p:nvSpPr>
            <p:spPr>
              <a:xfrm>
                <a:off x="8932981" y="2274071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9A238D-EC61-AC4F-9DA9-BE79D0357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981" y="2274071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F0C25D-BDC1-6242-9B80-141949D3C281}"/>
                  </a:ext>
                </a:extLst>
              </p:cNvPr>
              <p:cNvSpPr txBox="1"/>
              <p:nvPr/>
            </p:nvSpPr>
            <p:spPr>
              <a:xfrm>
                <a:off x="9595619" y="2130119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F0C25D-BDC1-6242-9B80-141949D3C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619" y="2130119"/>
                <a:ext cx="742511" cy="616451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A97D4C-C491-BE47-B0F0-4CAB83B0E454}"/>
                  </a:ext>
                </a:extLst>
              </p:cNvPr>
              <p:cNvSpPr txBox="1"/>
              <p:nvPr/>
            </p:nvSpPr>
            <p:spPr>
              <a:xfrm>
                <a:off x="10458434" y="227915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A97D4C-C491-BE47-B0F0-4CAB83B0E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434" y="2279151"/>
                <a:ext cx="7425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2AD43E-3E9E-CC45-809E-EF4878B0D656}"/>
                  </a:ext>
                </a:extLst>
              </p:cNvPr>
              <p:cNvSpPr txBox="1"/>
              <p:nvPr/>
            </p:nvSpPr>
            <p:spPr>
              <a:xfrm>
                <a:off x="11321249" y="2112819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2AD43E-3E9E-CC45-809E-EF4878B0D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249" y="2112819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FD85F4D4-FA08-E948-94E7-EC98F36CC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>
            <a:off x="8990544" y="5346494"/>
            <a:ext cx="2761488" cy="13441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4FB81B-8CFB-8C4C-BF63-297F7BD68A3F}"/>
              </a:ext>
            </a:extLst>
          </p:cNvPr>
          <p:cNvSpPr/>
          <p:nvPr/>
        </p:nvSpPr>
        <p:spPr>
          <a:xfrm>
            <a:off x="11321249" y="6120269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910B67-94F1-C946-A6E2-C15BFFE1D355}"/>
                  </a:ext>
                </a:extLst>
              </p:cNvPr>
              <p:cNvSpPr txBox="1"/>
              <p:nvPr/>
            </p:nvSpPr>
            <p:spPr>
              <a:xfrm>
                <a:off x="8932981" y="505458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910B67-94F1-C946-A6E2-C15BFFE1D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981" y="5054584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046CF2-857C-2B4E-8CDC-D6CEEB327862}"/>
                  </a:ext>
                </a:extLst>
              </p:cNvPr>
              <p:cNvSpPr txBox="1"/>
              <p:nvPr/>
            </p:nvSpPr>
            <p:spPr>
              <a:xfrm>
                <a:off x="9595619" y="4910632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046CF2-857C-2B4E-8CDC-D6CEEB32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619" y="4910632"/>
                <a:ext cx="742511" cy="616451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A2C715-220B-AF4B-B7CC-6062EFD3848C}"/>
                  </a:ext>
                </a:extLst>
              </p:cNvPr>
              <p:cNvSpPr txBox="1"/>
              <p:nvPr/>
            </p:nvSpPr>
            <p:spPr>
              <a:xfrm>
                <a:off x="10458434" y="5059664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A2C715-220B-AF4B-B7CC-6062EFD38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434" y="5059664"/>
                <a:ext cx="7425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4CF0AC-E297-6444-A2AC-AA35A5FDCE3C}"/>
                  </a:ext>
                </a:extLst>
              </p:cNvPr>
              <p:cNvSpPr txBox="1"/>
              <p:nvPr/>
            </p:nvSpPr>
            <p:spPr>
              <a:xfrm>
                <a:off x="11321249" y="4893332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4CF0AC-E297-6444-A2AC-AA35A5FD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249" y="4893332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0C7D832B-3FCC-E649-90B2-CF6F40AF4EA9}"/>
              </a:ext>
            </a:extLst>
          </p:cNvPr>
          <p:cNvSpPr/>
          <p:nvPr/>
        </p:nvSpPr>
        <p:spPr>
          <a:xfrm>
            <a:off x="9979826" y="6116069"/>
            <a:ext cx="1550324" cy="37024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266E20-8334-B640-B0BB-7C93EA519533}"/>
              </a:ext>
            </a:extLst>
          </p:cNvPr>
          <p:cNvSpPr/>
          <p:nvPr/>
        </p:nvSpPr>
        <p:spPr>
          <a:xfrm>
            <a:off x="10452568" y="287954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8A7F47-5D21-B349-9478-1AA3CDF0280E}"/>
              </a:ext>
            </a:extLst>
          </p:cNvPr>
          <p:cNvSpPr/>
          <p:nvPr/>
        </p:nvSpPr>
        <p:spPr>
          <a:xfrm>
            <a:off x="9100271" y="2849063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C7A120-F3C2-C445-A8E6-711A1C651726}"/>
              </a:ext>
            </a:extLst>
          </p:cNvPr>
          <p:cNvSpPr/>
          <p:nvPr/>
        </p:nvSpPr>
        <p:spPr>
          <a:xfrm>
            <a:off x="8725989" y="3348465"/>
            <a:ext cx="1236617" cy="84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B6DA5C4C-67A1-A844-99CF-4EC2659FC289}"/>
              </a:ext>
            </a:extLst>
          </p:cNvPr>
          <p:cNvSpPr/>
          <p:nvPr/>
        </p:nvSpPr>
        <p:spPr>
          <a:xfrm>
            <a:off x="9125330" y="3350360"/>
            <a:ext cx="716608" cy="226290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1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Leapfrog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Start the same as RK: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next step: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7585796-DB8B-AD42-B0D6-C5E865D4DC28}"/>
              </a:ext>
            </a:extLst>
          </p:cNvPr>
          <p:cNvSpPr/>
          <p:nvPr/>
        </p:nvSpPr>
        <p:spPr>
          <a:xfrm>
            <a:off x="2930436" y="4562974"/>
            <a:ext cx="1402079" cy="8360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0DA5C-8E7E-FC44-9CF1-99E3C0D07812}"/>
              </a:ext>
            </a:extLst>
          </p:cNvPr>
          <p:cNvSpPr/>
          <p:nvPr/>
        </p:nvSpPr>
        <p:spPr>
          <a:xfrm>
            <a:off x="7450183" y="5661658"/>
            <a:ext cx="1293223" cy="8360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186AD2-9DAA-CF46-8C52-811BD647DD81}"/>
              </a:ext>
            </a:extLst>
          </p:cNvPr>
          <p:cNvSpPr/>
          <p:nvPr/>
        </p:nvSpPr>
        <p:spPr>
          <a:xfrm>
            <a:off x="3169921" y="3028090"/>
            <a:ext cx="1332412" cy="83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FBCC5-6AB7-0D44-B269-A22793FDADAD}"/>
              </a:ext>
            </a:extLst>
          </p:cNvPr>
          <p:cNvSpPr/>
          <p:nvPr/>
        </p:nvSpPr>
        <p:spPr>
          <a:xfrm>
            <a:off x="4415248" y="5661659"/>
            <a:ext cx="1165860" cy="83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963468B-3522-AB45-B1CC-981056A23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1" t="70898" r="55275" b="1458"/>
          <a:stretch/>
        </p:blipFill>
        <p:spPr>
          <a:xfrm>
            <a:off x="8990544" y="2565981"/>
            <a:ext cx="2761488" cy="13441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6710CE-9826-B544-9BC5-17CB116113F6}"/>
              </a:ext>
            </a:extLst>
          </p:cNvPr>
          <p:cNvSpPr/>
          <p:nvPr/>
        </p:nvSpPr>
        <p:spPr>
          <a:xfrm>
            <a:off x="10452568" y="287954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BD121E-8C89-104B-B49A-CB1710BDCCFC}"/>
                  </a:ext>
                </a:extLst>
              </p:cNvPr>
              <p:cNvSpPr txBox="1"/>
              <p:nvPr/>
            </p:nvSpPr>
            <p:spPr>
              <a:xfrm>
                <a:off x="8932981" y="2274071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BD121E-8C89-104B-B49A-CB1710BDC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981" y="2274071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B4BE80-1D42-F14C-8C1E-55AC717CC894}"/>
                  </a:ext>
                </a:extLst>
              </p:cNvPr>
              <p:cNvSpPr txBox="1"/>
              <p:nvPr/>
            </p:nvSpPr>
            <p:spPr>
              <a:xfrm>
                <a:off x="9595619" y="2130119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B4BE80-1D42-F14C-8C1E-55AC717CC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619" y="2130119"/>
                <a:ext cx="742511" cy="616451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F93E4-8D41-5842-AD61-1BB2B92E6DFA}"/>
                  </a:ext>
                </a:extLst>
              </p:cNvPr>
              <p:cNvSpPr txBox="1"/>
              <p:nvPr/>
            </p:nvSpPr>
            <p:spPr>
              <a:xfrm>
                <a:off x="10458434" y="227915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F93E4-8D41-5842-AD61-1BB2B92E6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434" y="2279151"/>
                <a:ext cx="7425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B9A86C-0B4D-FC45-80F8-34F872A65FAD}"/>
                  </a:ext>
                </a:extLst>
              </p:cNvPr>
              <p:cNvSpPr txBox="1"/>
              <p:nvPr/>
            </p:nvSpPr>
            <p:spPr>
              <a:xfrm>
                <a:off x="11321249" y="2112819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B9A86C-0B4D-FC45-80F8-34F872A65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249" y="2112819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DC46FFAC-D879-A943-B2D3-7C5DA36B1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1" t="70898" r="55275" b="1458"/>
          <a:stretch/>
        </p:blipFill>
        <p:spPr>
          <a:xfrm>
            <a:off x="8990544" y="5346494"/>
            <a:ext cx="2761488" cy="13441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E40A51-12DE-0547-AB8A-0CCB2B9E876E}"/>
              </a:ext>
            </a:extLst>
          </p:cNvPr>
          <p:cNvSpPr/>
          <p:nvPr/>
        </p:nvSpPr>
        <p:spPr>
          <a:xfrm>
            <a:off x="10452568" y="5660056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AAA98BF-A403-6645-ADA6-9E749F9465EC}"/>
              </a:ext>
            </a:extLst>
          </p:cNvPr>
          <p:cNvSpPr/>
          <p:nvPr/>
        </p:nvSpPr>
        <p:spPr>
          <a:xfrm>
            <a:off x="10847850" y="5645375"/>
            <a:ext cx="1627635" cy="361674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7AC403-CBF7-8645-9550-F4C09F7CD7F7}"/>
                  </a:ext>
                </a:extLst>
              </p:cNvPr>
              <p:cNvSpPr txBox="1"/>
              <p:nvPr/>
            </p:nvSpPr>
            <p:spPr>
              <a:xfrm>
                <a:off x="8932981" y="505458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7AC403-CBF7-8645-9550-F4C09F7C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981" y="5054584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DAD6D7-19EC-1E43-94F6-B69CEFF0DDED}"/>
                  </a:ext>
                </a:extLst>
              </p:cNvPr>
              <p:cNvSpPr txBox="1"/>
              <p:nvPr/>
            </p:nvSpPr>
            <p:spPr>
              <a:xfrm>
                <a:off x="9595619" y="4910632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DAD6D7-19EC-1E43-94F6-B69CEFF0D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619" y="4910632"/>
                <a:ext cx="742511" cy="616451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15D24-23BE-764D-A48C-9CBDB8A3781F}"/>
                  </a:ext>
                </a:extLst>
              </p:cNvPr>
              <p:cNvSpPr txBox="1"/>
              <p:nvPr/>
            </p:nvSpPr>
            <p:spPr>
              <a:xfrm>
                <a:off x="10458434" y="5059664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15D24-23BE-764D-A48C-9CBDB8A3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434" y="5059664"/>
                <a:ext cx="7425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6BDC72-9333-4A47-9D28-C8999D54ECED}"/>
                  </a:ext>
                </a:extLst>
              </p:cNvPr>
              <p:cNvSpPr txBox="1"/>
              <p:nvPr/>
            </p:nvSpPr>
            <p:spPr>
              <a:xfrm>
                <a:off x="11321249" y="4893332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6BDC72-9333-4A47-9D28-C8999D54E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249" y="4893332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F2FEDAD-2C05-5749-9F2D-6072A748AF1C}"/>
              </a:ext>
            </a:extLst>
          </p:cNvPr>
          <p:cNvSpPr/>
          <p:nvPr/>
        </p:nvSpPr>
        <p:spPr>
          <a:xfrm>
            <a:off x="10452568" y="287954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B29F379-8740-A841-8C39-B4E93C88E08E}"/>
              </a:ext>
            </a:extLst>
          </p:cNvPr>
          <p:cNvSpPr/>
          <p:nvPr/>
        </p:nvSpPr>
        <p:spPr>
          <a:xfrm>
            <a:off x="9100271" y="2849063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DCC0CD-BB9B-5941-A320-20ED15529D2F}"/>
              </a:ext>
            </a:extLst>
          </p:cNvPr>
          <p:cNvSpPr/>
          <p:nvPr/>
        </p:nvSpPr>
        <p:spPr>
          <a:xfrm>
            <a:off x="8725989" y="3348465"/>
            <a:ext cx="1236617" cy="84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3F6245A-3C15-2047-82F0-FC33DF7E43A1}"/>
              </a:ext>
            </a:extLst>
          </p:cNvPr>
          <p:cNvSpPr/>
          <p:nvPr/>
        </p:nvSpPr>
        <p:spPr>
          <a:xfrm>
            <a:off x="9125330" y="3350360"/>
            <a:ext cx="716608" cy="226290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95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Why the leapfrog method?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Errors are similar to 2’nd order RK:</a:t>
                </a:r>
              </a:p>
              <a:p>
                <a:pPr lvl="1"/>
                <a:r>
                  <a:rPr lang="en-US" dirty="0"/>
                  <a:t>Overall accurate to an order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with individual steps accuracy 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4’th order RK is more accurate.</a:t>
                </a:r>
              </a:p>
              <a:p>
                <a:pPr lvl="1"/>
                <a:r>
                  <a:rPr lang="en-US" dirty="0"/>
                  <a:t>What is the advantage in using it?</a:t>
                </a:r>
              </a:p>
              <a:p>
                <a:r>
                  <a:rPr lang="en-US" dirty="0"/>
                  <a:t>The solution is time reversal symmetric.</a:t>
                </a:r>
              </a:p>
              <a:p>
                <a:pPr lvl="1"/>
                <a:r>
                  <a:rPr lang="en-US" dirty="0"/>
                  <a:t>Useful for physics problems where energy conservation is important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243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time reversal symmetry?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When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we should retrace our steps.</a:t>
                </a:r>
              </a:p>
              <a:p>
                <a:r>
                  <a:rPr lang="en-US" dirty="0"/>
                  <a:t>To see this, start with the equations we apply for the Leapfrog method:</a:t>
                </a: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Set step size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844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8B9BD2-CE07-5F4B-AAE4-33B71A27A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>
            <a:off x="8951976" y="2863597"/>
            <a:ext cx="2761488" cy="13441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9BAB4-D54B-3548-85EE-701A32CB4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 flipH="1">
            <a:off x="9079992" y="5192269"/>
            <a:ext cx="2761488" cy="1344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665202-F5D9-3E49-962C-B4E3F28BFA5D}"/>
              </a:ext>
            </a:extLst>
          </p:cNvPr>
          <p:cNvSpPr/>
          <p:nvPr/>
        </p:nvSpPr>
        <p:spPr>
          <a:xfrm>
            <a:off x="10414000" y="3177159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8E431-D40B-F844-8150-2912ABDDF9B2}"/>
              </a:ext>
            </a:extLst>
          </p:cNvPr>
          <p:cNvSpPr/>
          <p:nvPr/>
        </p:nvSpPr>
        <p:spPr>
          <a:xfrm>
            <a:off x="9061703" y="314667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7C038-4068-C245-8C88-7615B2AC2DF5}"/>
              </a:ext>
            </a:extLst>
          </p:cNvPr>
          <p:cNvSpPr/>
          <p:nvPr/>
        </p:nvSpPr>
        <p:spPr>
          <a:xfrm>
            <a:off x="11282681" y="3654790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62A1095-99B4-2142-812F-A0EDB58B6AB3}"/>
              </a:ext>
            </a:extLst>
          </p:cNvPr>
          <p:cNvSpPr/>
          <p:nvPr/>
        </p:nvSpPr>
        <p:spPr>
          <a:xfrm>
            <a:off x="9956800" y="3609340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299D42-6EE6-BF43-BF89-C9AE173ECA1C}"/>
              </a:ext>
            </a:extLst>
          </p:cNvPr>
          <p:cNvSpPr/>
          <p:nvPr/>
        </p:nvSpPr>
        <p:spPr>
          <a:xfrm>
            <a:off x="9281161" y="6010356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60351-D8A8-3841-8DE5-3BE25EF94310}"/>
              </a:ext>
            </a:extLst>
          </p:cNvPr>
          <p:cNvSpPr/>
          <p:nvPr/>
        </p:nvSpPr>
        <p:spPr>
          <a:xfrm>
            <a:off x="10098022" y="550813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34E67C3-3A1E-F24D-8E5D-CA2489B69850}"/>
              </a:ext>
            </a:extLst>
          </p:cNvPr>
          <p:cNvSpPr/>
          <p:nvPr/>
        </p:nvSpPr>
        <p:spPr>
          <a:xfrm>
            <a:off x="9077960" y="5919455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CBBF816-BBC5-0D41-8875-BCE5527F7730}"/>
              </a:ext>
            </a:extLst>
          </p:cNvPr>
          <p:cNvSpPr/>
          <p:nvPr/>
        </p:nvSpPr>
        <p:spPr>
          <a:xfrm>
            <a:off x="9940542" y="547909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/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/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/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/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395C35-B807-F241-971B-8694458FEEB3}"/>
                  </a:ext>
                </a:extLst>
              </p:cNvPr>
              <p:cNvSpPr txBox="1"/>
              <p:nvPr/>
            </p:nvSpPr>
            <p:spPr>
              <a:xfrm>
                <a:off x="11588958" y="487065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395C35-B807-F241-971B-8694458F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958" y="4870650"/>
                <a:ext cx="3345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62F79D-BB63-B147-91BE-26C7B8AFD567}"/>
                  </a:ext>
                </a:extLst>
              </p:cNvPr>
              <p:cNvSpPr txBox="1"/>
              <p:nvPr/>
            </p:nvSpPr>
            <p:spPr>
              <a:xfrm>
                <a:off x="10526547" y="4745267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62F79D-BB63-B147-91BE-26C7B8AFD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547" y="4745267"/>
                <a:ext cx="742511" cy="616451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450FC7-9E89-D941-A4FA-2D0D2B072040}"/>
                  </a:ext>
                </a:extLst>
              </p:cNvPr>
              <p:cNvSpPr txBox="1"/>
              <p:nvPr/>
            </p:nvSpPr>
            <p:spPr>
              <a:xfrm>
                <a:off x="9663858" y="4886266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450FC7-9E89-D941-A4FA-2D0D2B07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58" y="4886266"/>
                <a:ext cx="7425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AA3FBC-841F-8649-84EC-8609F2599682}"/>
                  </a:ext>
                </a:extLst>
              </p:cNvPr>
              <p:cNvSpPr txBox="1"/>
              <p:nvPr/>
            </p:nvSpPr>
            <p:spPr>
              <a:xfrm>
                <a:off x="8757024" y="4752677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AA3FBC-841F-8649-84EC-8609F2599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024" y="4752677"/>
                <a:ext cx="870751" cy="616451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265B679-8666-BA46-AC70-385D165232B5}"/>
              </a:ext>
            </a:extLst>
          </p:cNvPr>
          <p:cNvSpPr/>
          <p:nvPr/>
        </p:nvSpPr>
        <p:spPr>
          <a:xfrm>
            <a:off x="287383" y="4195456"/>
            <a:ext cx="11739154" cy="24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87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time reversal symmetry?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When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we should retrace our steps.</a:t>
                </a:r>
              </a:p>
              <a:p>
                <a:r>
                  <a:rPr lang="en-US" dirty="0"/>
                  <a:t>To see this, start with the equations we apply for the Leapfrog method:</a:t>
                </a: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Set step size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844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8B9BD2-CE07-5F4B-AAE4-33B71A27A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>
            <a:off x="8951976" y="2863597"/>
            <a:ext cx="2761488" cy="13441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9BAB4-D54B-3548-85EE-701A32CB4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 flipH="1">
            <a:off x="9079992" y="5192269"/>
            <a:ext cx="2761488" cy="1344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665202-F5D9-3E49-962C-B4E3F28BFA5D}"/>
              </a:ext>
            </a:extLst>
          </p:cNvPr>
          <p:cNvSpPr/>
          <p:nvPr/>
        </p:nvSpPr>
        <p:spPr>
          <a:xfrm>
            <a:off x="10414000" y="3177159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8E431-D40B-F844-8150-2912ABDDF9B2}"/>
              </a:ext>
            </a:extLst>
          </p:cNvPr>
          <p:cNvSpPr/>
          <p:nvPr/>
        </p:nvSpPr>
        <p:spPr>
          <a:xfrm>
            <a:off x="9061703" y="314667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7C038-4068-C245-8C88-7615B2AC2DF5}"/>
              </a:ext>
            </a:extLst>
          </p:cNvPr>
          <p:cNvSpPr/>
          <p:nvPr/>
        </p:nvSpPr>
        <p:spPr>
          <a:xfrm>
            <a:off x="11282681" y="3654790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62A1095-99B4-2142-812F-A0EDB58B6AB3}"/>
              </a:ext>
            </a:extLst>
          </p:cNvPr>
          <p:cNvSpPr/>
          <p:nvPr/>
        </p:nvSpPr>
        <p:spPr>
          <a:xfrm>
            <a:off x="9956800" y="3609340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299D42-6EE6-BF43-BF89-C9AE173ECA1C}"/>
              </a:ext>
            </a:extLst>
          </p:cNvPr>
          <p:cNvSpPr/>
          <p:nvPr/>
        </p:nvSpPr>
        <p:spPr>
          <a:xfrm>
            <a:off x="9281161" y="6010356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60351-D8A8-3841-8DE5-3BE25EF94310}"/>
              </a:ext>
            </a:extLst>
          </p:cNvPr>
          <p:cNvSpPr/>
          <p:nvPr/>
        </p:nvSpPr>
        <p:spPr>
          <a:xfrm>
            <a:off x="10098022" y="550813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34E67C3-3A1E-F24D-8E5D-CA2489B69850}"/>
              </a:ext>
            </a:extLst>
          </p:cNvPr>
          <p:cNvSpPr/>
          <p:nvPr/>
        </p:nvSpPr>
        <p:spPr>
          <a:xfrm>
            <a:off x="9077960" y="5919455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CBBF816-BBC5-0D41-8875-BCE5527F7730}"/>
              </a:ext>
            </a:extLst>
          </p:cNvPr>
          <p:cNvSpPr/>
          <p:nvPr/>
        </p:nvSpPr>
        <p:spPr>
          <a:xfrm>
            <a:off x="9940542" y="547909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/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/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/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/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395C35-B807-F241-971B-8694458FEEB3}"/>
                  </a:ext>
                </a:extLst>
              </p:cNvPr>
              <p:cNvSpPr txBox="1"/>
              <p:nvPr/>
            </p:nvSpPr>
            <p:spPr>
              <a:xfrm>
                <a:off x="11588958" y="487065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395C35-B807-F241-971B-8694458F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958" y="4870650"/>
                <a:ext cx="3345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62F79D-BB63-B147-91BE-26C7B8AFD567}"/>
                  </a:ext>
                </a:extLst>
              </p:cNvPr>
              <p:cNvSpPr txBox="1"/>
              <p:nvPr/>
            </p:nvSpPr>
            <p:spPr>
              <a:xfrm>
                <a:off x="10526547" y="4745267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62F79D-BB63-B147-91BE-26C7B8AFD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547" y="4745267"/>
                <a:ext cx="742511" cy="616451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450FC7-9E89-D941-A4FA-2D0D2B072040}"/>
                  </a:ext>
                </a:extLst>
              </p:cNvPr>
              <p:cNvSpPr txBox="1"/>
              <p:nvPr/>
            </p:nvSpPr>
            <p:spPr>
              <a:xfrm>
                <a:off x="9663858" y="4886266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450FC7-9E89-D941-A4FA-2D0D2B07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58" y="4886266"/>
                <a:ext cx="7425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AA3FBC-841F-8649-84EC-8609F2599682}"/>
                  </a:ext>
                </a:extLst>
              </p:cNvPr>
              <p:cNvSpPr txBox="1"/>
              <p:nvPr/>
            </p:nvSpPr>
            <p:spPr>
              <a:xfrm>
                <a:off x="8757024" y="4752677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AA3FBC-841F-8649-84EC-8609F2599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024" y="4752677"/>
                <a:ext cx="870751" cy="616451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392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Euler method - 1’st order Runge-</a:t>
            </a:r>
            <a:r>
              <a:rPr lang="en-US" dirty="0" err="1"/>
              <a:t>Kutta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general form of first order, single variable ODE: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Suppose we are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an initial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we want to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a Taylor series :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small, we can neglect the terms that go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higher and get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If we know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use the equation to calculate the value at a short time later,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repeat the process until we 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8"/>
              </a:xfrm>
              <a:blipFill>
                <a:blip r:embed="rId2"/>
                <a:stretch>
                  <a:fillRect l="-965" t="-2288" r="-241" b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244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time reversal symmetry?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When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we should retrace our steps.</a:t>
                </a:r>
              </a:p>
              <a:p>
                <a:r>
                  <a:rPr lang="en-US" dirty="0"/>
                  <a:t>To see this, start with the equations we apply for the Leapfrog method:</a:t>
                </a: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Now make the trivial shift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844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8B9BD2-CE07-5F4B-AAE4-33B71A27A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>
            <a:off x="8951976" y="2863597"/>
            <a:ext cx="2761488" cy="13441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9BAB4-D54B-3548-85EE-701A32CB4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 flipH="1">
            <a:off x="9079992" y="5192269"/>
            <a:ext cx="2761488" cy="1344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665202-F5D9-3E49-962C-B4E3F28BFA5D}"/>
              </a:ext>
            </a:extLst>
          </p:cNvPr>
          <p:cNvSpPr/>
          <p:nvPr/>
        </p:nvSpPr>
        <p:spPr>
          <a:xfrm>
            <a:off x="10414000" y="3177159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8E431-D40B-F844-8150-2912ABDDF9B2}"/>
              </a:ext>
            </a:extLst>
          </p:cNvPr>
          <p:cNvSpPr/>
          <p:nvPr/>
        </p:nvSpPr>
        <p:spPr>
          <a:xfrm>
            <a:off x="9061703" y="314667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7C038-4068-C245-8C88-7615B2AC2DF5}"/>
              </a:ext>
            </a:extLst>
          </p:cNvPr>
          <p:cNvSpPr/>
          <p:nvPr/>
        </p:nvSpPr>
        <p:spPr>
          <a:xfrm>
            <a:off x="11282681" y="3654790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62A1095-99B4-2142-812F-A0EDB58B6AB3}"/>
              </a:ext>
            </a:extLst>
          </p:cNvPr>
          <p:cNvSpPr/>
          <p:nvPr/>
        </p:nvSpPr>
        <p:spPr>
          <a:xfrm>
            <a:off x="9956800" y="3609340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299D42-6EE6-BF43-BF89-C9AE173ECA1C}"/>
              </a:ext>
            </a:extLst>
          </p:cNvPr>
          <p:cNvSpPr/>
          <p:nvPr/>
        </p:nvSpPr>
        <p:spPr>
          <a:xfrm>
            <a:off x="9281161" y="6010356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60351-D8A8-3841-8DE5-3BE25EF94310}"/>
              </a:ext>
            </a:extLst>
          </p:cNvPr>
          <p:cNvSpPr/>
          <p:nvPr/>
        </p:nvSpPr>
        <p:spPr>
          <a:xfrm>
            <a:off x="10098022" y="550813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34E67C3-3A1E-F24D-8E5D-CA2489B69850}"/>
              </a:ext>
            </a:extLst>
          </p:cNvPr>
          <p:cNvSpPr/>
          <p:nvPr/>
        </p:nvSpPr>
        <p:spPr>
          <a:xfrm>
            <a:off x="9077960" y="5919455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CBBF816-BBC5-0D41-8875-BCE5527F7730}"/>
              </a:ext>
            </a:extLst>
          </p:cNvPr>
          <p:cNvSpPr/>
          <p:nvPr/>
        </p:nvSpPr>
        <p:spPr>
          <a:xfrm>
            <a:off x="9940542" y="547909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/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/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/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/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D4BAEF-F0B1-F340-AAF9-D10809954985}"/>
                  </a:ext>
                </a:extLst>
              </p:cNvPr>
              <p:cNvSpPr txBox="1"/>
              <p:nvPr/>
            </p:nvSpPr>
            <p:spPr>
              <a:xfrm>
                <a:off x="11389236" y="4016934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D4BAEF-F0B1-F340-AAF9-D10809954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236" y="4016934"/>
                <a:ext cx="870751" cy="616451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9B4D87-9A21-014C-957C-AB1C8D650C00}"/>
                  </a:ext>
                </a:extLst>
              </p:cNvPr>
              <p:cNvSpPr txBox="1"/>
              <p:nvPr/>
            </p:nvSpPr>
            <p:spPr>
              <a:xfrm>
                <a:off x="10540170" y="4172158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9B4D87-9A21-014C-957C-AB1C8D650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170" y="4172158"/>
                <a:ext cx="7425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4B4A35-7121-E948-8CA8-44299872C5F7}"/>
                  </a:ext>
                </a:extLst>
              </p:cNvPr>
              <p:cNvSpPr txBox="1"/>
              <p:nvPr/>
            </p:nvSpPr>
            <p:spPr>
              <a:xfrm>
                <a:off x="9663226" y="4033740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4B4A35-7121-E948-8CA8-44299872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226" y="4033740"/>
                <a:ext cx="742511" cy="616451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9666E8-CE91-E349-89C3-EAE5EC594102}"/>
                  </a:ext>
                </a:extLst>
              </p:cNvPr>
              <p:cNvSpPr txBox="1"/>
              <p:nvPr/>
            </p:nvSpPr>
            <p:spPr>
              <a:xfrm>
                <a:off x="8951976" y="4172158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9666E8-CE91-E349-89C3-EAE5EC594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976" y="4172158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D2C4B1-7348-0A47-AC32-44D6858FF996}"/>
                  </a:ext>
                </a:extLst>
              </p:cNvPr>
              <p:cNvSpPr txBox="1"/>
              <p:nvPr/>
            </p:nvSpPr>
            <p:spPr>
              <a:xfrm>
                <a:off x="11588958" y="487065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D2C4B1-7348-0A47-AC32-44D6858FF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958" y="4870650"/>
                <a:ext cx="3345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D64FB2-A510-3041-83F8-222999AE1EEE}"/>
                  </a:ext>
                </a:extLst>
              </p:cNvPr>
              <p:cNvSpPr txBox="1"/>
              <p:nvPr/>
            </p:nvSpPr>
            <p:spPr>
              <a:xfrm>
                <a:off x="10526547" y="4745267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D64FB2-A510-3041-83F8-222999AE1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547" y="4745267"/>
                <a:ext cx="742511" cy="616451"/>
              </a:xfrm>
              <a:prstGeom prst="rect">
                <a:avLst/>
              </a:prstGeom>
              <a:blipFill>
                <a:blip r:embed="rId1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6CDAA1-3BC4-CE46-A8F5-6ED14DF81FBE}"/>
                  </a:ext>
                </a:extLst>
              </p:cNvPr>
              <p:cNvSpPr txBox="1"/>
              <p:nvPr/>
            </p:nvSpPr>
            <p:spPr>
              <a:xfrm>
                <a:off x="9663858" y="4886266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6CDAA1-3BC4-CE46-A8F5-6ED14DF8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58" y="4886266"/>
                <a:ext cx="74251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263B94-463E-1846-9720-1A1CD881DBE5}"/>
                  </a:ext>
                </a:extLst>
              </p:cNvPr>
              <p:cNvSpPr txBox="1"/>
              <p:nvPr/>
            </p:nvSpPr>
            <p:spPr>
              <a:xfrm>
                <a:off x="8757024" y="4752677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263B94-463E-1846-9720-1A1CD881D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024" y="4752677"/>
                <a:ext cx="870751" cy="616451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9AB137-61F2-7C40-BEAD-21DEEF9D6131}"/>
              </a:ext>
            </a:extLst>
          </p:cNvPr>
          <p:cNvCxnSpPr/>
          <p:nvPr/>
        </p:nvCxnSpPr>
        <p:spPr>
          <a:xfrm flipV="1">
            <a:off x="9105368" y="4502333"/>
            <a:ext cx="0" cy="394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847784-0C36-D642-B450-72544BC42144}"/>
              </a:ext>
            </a:extLst>
          </p:cNvPr>
          <p:cNvCxnSpPr/>
          <p:nvPr/>
        </p:nvCxnSpPr>
        <p:spPr>
          <a:xfrm flipV="1">
            <a:off x="10018318" y="4502333"/>
            <a:ext cx="0" cy="394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E1CB4C-631E-F64C-8E2B-5CB598D6C6F8}"/>
              </a:ext>
            </a:extLst>
          </p:cNvPr>
          <p:cNvCxnSpPr/>
          <p:nvPr/>
        </p:nvCxnSpPr>
        <p:spPr>
          <a:xfrm flipV="1">
            <a:off x="10893529" y="4476206"/>
            <a:ext cx="0" cy="394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F578A38-149D-B440-95C5-58D7AFBFF006}"/>
              </a:ext>
            </a:extLst>
          </p:cNvPr>
          <p:cNvCxnSpPr/>
          <p:nvPr/>
        </p:nvCxnSpPr>
        <p:spPr>
          <a:xfrm flipV="1">
            <a:off x="11725633" y="4476206"/>
            <a:ext cx="0" cy="394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28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time reversal symmetry?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When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we should retrace our steps.</a:t>
                </a:r>
              </a:p>
              <a:p>
                <a:r>
                  <a:rPr lang="en-US" dirty="0"/>
                  <a:t>To see this, start with the equations we apply for the Leapfrog method:</a:t>
                </a: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Now make the trivial shift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844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8B9BD2-CE07-5F4B-AAE4-33B71A27A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>
            <a:off x="8951976" y="2863597"/>
            <a:ext cx="2761488" cy="13441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9BAB4-D54B-3548-85EE-701A32CB4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 flipH="1">
            <a:off x="9079992" y="5192269"/>
            <a:ext cx="2761488" cy="1344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665202-F5D9-3E49-962C-B4E3F28BFA5D}"/>
              </a:ext>
            </a:extLst>
          </p:cNvPr>
          <p:cNvSpPr/>
          <p:nvPr/>
        </p:nvSpPr>
        <p:spPr>
          <a:xfrm>
            <a:off x="10414000" y="3177159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8E431-D40B-F844-8150-2912ABDDF9B2}"/>
              </a:ext>
            </a:extLst>
          </p:cNvPr>
          <p:cNvSpPr/>
          <p:nvPr/>
        </p:nvSpPr>
        <p:spPr>
          <a:xfrm>
            <a:off x="9061703" y="314667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7C038-4068-C245-8C88-7615B2AC2DF5}"/>
              </a:ext>
            </a:extLst>
          </p:cNvPr>
          <p:cNvSpPr/>
          <p:nvPr/>
        </p:nvSpPr>
        <p:spPr>
          <a:xfrm>
            <a:off x="11282681" y="3654790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62A1095-99B4-2142-812F-A0EDB58B6AB3}"/>
              </a:ext>
            </a:extLst>
          </p:cNvPr>
          <p:cNvSpPr/>
          <p:nvPr/>
        </p:nvSpPr>
        <p:spPr>
          <a:xfrm>
            <a:off x="9956800" y="3609340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299D42-6EE6-BF43-BF89-C9AE173ECA1C}"/>
              </a:ext>
            </a:extLst>
          </p:cNvPr>
          <p:cNvSpPr/>
          <p:nvPr/>
        </p:nvSpPr>
        <p:spPr>
          <a:xfrm>
            <a:off x="9281161" y="6010356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60351-D8A8-3841-8DE5-3BE25EF94310}"/>
              </a:ext>
            </a:extLst>
          </p:cNvPr>
          <p:cNvSpPr/>
          <p:nvPr/>
        </p:nvSpPr>
        <p:spPr>
          <a:xfrm>
            <a:off x="10098022" y="550813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34E67C3-3A1E-F24D-8E5D-CA2489B69850}"/>
              </a:ext>
            </a:extLst>
          </p:cNvPr>
          <p:cNvSpPr/>
          <p:nvPr/>
        </p:nvSpPr>
        <p:spPr>
          <a:xfrm>
            <a:off x="9077960" y="5919455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CBBF816-BBC5-0D41-8875-BCE5527F7730}"/>
              </a:ext>
            </a:extLst>
          </p:cNvPr>
          <p:cNvSpPr/>
          <p:nvPr/>
        </p:nvSpPr>
        <p:spPr>
          <a:xfrm>
            <a:off x="9940542" y="547909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/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/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/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/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114979-F657-4240-91F2-DCAD2F581A98}"/>
                  </a:ext>
                </a:extLst>
              </p:cNvPr>
              <p:cNvSpPr txBox="1"/>
              <p:nvPr/>
            </p:nvSpPr>
            <p:spPr>
              <a:xfrm>
                <a:off x="11389236" y="4731042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114979-F657-4240-91F2-DCAD2F581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236" y="4731042"/>
                <a:ext cx="870751" cy="616451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556E9-824B-1549-BBAD-72F6E25B148A}"/>
                  </a:ext>
                </a:extLst>
              </p:cNvPr>
              <p:cNvSpPr txBox="1"/>
              <p:nvPr/>
            </p:nvSpPr>
            <p:spPr>
              <a:xfrm>
                <a:off x="10540170" y="4886266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556E9-824B-1549-BBAD-72F6E25B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170" y="4886266"/>
                <a:ext cx="7425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F7C5E6-05BF-1F4D-9A6E-3DF3D9E4850D}"/>
                  </a:ext>
                </a:extLst>
              </p:cNvPr>
              <p:cNvSpPr txBox="1"/>
              <p:nvPr/>
            </p:nvSpPr>
            <p:spPr>
              <a:xfrm>
                <a:off x="9663226" y="4747848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F7C5E6-05BF-1F4D-9A6E-3DF3D9E48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226" y="4747848"/>
                <a:ext cx="742511" cy="616451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334F22-0B86-3946-A0F6-0202542CB922}"/>
                  </a:ext>
                </a:extLst>
              </p:cNvPr>
              <p:cNvSpPr txBox="1"/>
              <p:nvPr/>
            </p:nvSpPr>
            <p:spPr>
              <a:xfrm>
                <a:off x="8951976" y="488626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334F22-0B86-3946-A0F6-0202542CB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976" y="4886266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219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time reversal symmetry?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When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we should retrace our steps.</a:t>
                </a:r>
              </a:p>
              <a:p>
                <a:r>
                  <a:rPr lang="en-US" dirty="0"/>
                  <a:t>To see this, start with the equations we apply for the Leapfrog method:</a:t>
                </a: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Now make the trivial shift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844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8B9BD2-CE07-5F4B-AAE4-33B71A27A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>
            <a:off x="8951976" y="2863597"/>
            <a:ext cx="2761488" cy="13441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9BAB4-D54B-3548-85EE-701A32CB4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1" t="70898" r="55275" b="1458"/>
          <a:stretch/>
        </p:blipFill>
        <p:spPr>
          <a:xfrm flipH="1">
            <a:off x="9079992" y="5192269"/>
            <a:ext cx="2761488" cy="1344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665202-F5D9-3E49-962C-B4E3F28BFA5D}"/>
              </a:ext>
            </a:extLst>
          </p:cNvPr>
          <p:cNvSpPr/>
          <p:nvPr/>
        </p:nvSpPr>
        <p:spPr>
          <a:xfrm>
            <a:off x="10414000" y="3177159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8E431-D40B-F844-8150-2912ABDDF9B2}"/>
              </a:ext>
            </a:extLst>
          </p:cNvPr>
          <p:cNvSpPr/>
          <p:nvPr/>
        </p:nvSpPr>
        <p:spPr>
          <a:xfrm>
            <a:off x="9061703" y="314667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7C038-4068-C245-8C88-7615B2AC2DF5}"/>
              </a:ext>
            </a:extLst>
          </p:cNvPr>
          <p:cNvSpPr/>
          <p:nvPr/>
        </p:nvSpPr>
        <p:spPr>
          <a:xfrm>
            <a:off x="11282681" y="3654790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62A1095-99B4-2142-812F-A0EDB58B6AB3}"/>
              </a:ext>
            </a:extLst>
          </p:cNvPr>
          <p:cNvSpPr/>
          <p:nvPr/>
        </p:nvSpPr>
        <p:spPr>
          <a:xfrm>
            <a:off x="9956800" y="3609340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299D42-6EE6-BF43-BF89-C9AE173ECA1C}"/>
              </a:ext>
            </a:extLst>
          </p:cNvPr>
          <p:cNvSpPr/>
          <p:nvPr/>
        </p:nvSpPr>
        <p:spPr>
          <a:xfrm>
            <a:off x="9281161" y="6010356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60351-D8A8-3841-8DE5-3BE25EF94310}"/>
              </a:ext>
            </a:extLst>
          </p:cNvPr>
          <p:cNvSpPr/>
          <p:nvPr/>
        </p:nvSpPr>
        <p:spPr>
          <a:xfrm>
            <a:off x="10098022" y="5508133"/>
            <a:ext cx="285498" cy="32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34E67C3-3A1E-F24D-8E5D-CA2489B69850}"/>
              </a:ext>
            </a:extLst>
          </p:cNvPr>
          <p:cNvSpPr/>
          <p:nvPr/>
        </p:nvSpPr>
        <p:spPr>
          <a:xfrm>
            <a:off x="9077960" y="5919455"/>
            <a:ext cx="1595120" cy="411322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CBBF816-BBC5-0D41-8875-BCE5527F7730}"/>
              </a:ext>
            </a:extLst>
          </p:cNvPr>
          <p:cNvSpPr/>
          <p:nvPr/>
        </p:nvSpPr>
        <p:spPr>
          <a:xfrm>
            <a:off x="9940542" y="5479099"/>
            <a:ext cx="1627635" cy="420873"/>
          </a:xfrm>
          <a:custGeom>
            <a:avLst/>
            <a:gdLst>
              <a:gd name="connsiteX0" fmla="*/ 0 w 1648020"/>
              <a:gd name="connsiteY0" fmla="*/ 404706 h 407626"/>
              <a:gd name="connsiteX1" fmla="*/ 192024 w 1648020"/>
              <a:gd name="connsiteY1" fmla="*/ 212682 h 407626"/>
              <a:gd name="connsiteX2" fmla="*/ 502920 w 1648020"/>
              <a:gd name="connsiteY2" fmla="*/ 38946 h 407626"/>
              <a:gd name="connsiteX3" fmla="*/ 804672 w 1648020"/>
              <a:gd name="connsiteY3" fmla="*/ 2370 h 407626"/>
              <a:gd name="connsiteX4" fmla="*/ 1115568 w 1648020"/>
              <a:gd name="connsiteY4" fmla="*/ 11514 h 407626"/>
              <a:gd name="connsiteX5" fmla="*/ 1271016 w 1648020"/>
              <a:gd name="connsiteY5" fmla="*/ 75522 h 407626"/>
              <a:gd name="connsiteX6" fmla="*/ 1417320 w 1648020"/>
              <a:gd name="connsiteY6" fmla="*/ 130386 h 407626"/>
              <a:gd name="connsiteX7" fmla="*/ 1627632 w 1648020"/>
              <a:gd name="connsiteY7" fmla="*/ 331554 h 407626"/>
              <a:gd name="connsiteX0" fmla="*/ 0 w 1648020"/>
              <a:gd name="connsiteY0" fmla="*/ 402500 h 405420"/>
              <a:gd name="connsiteX1" fmla="*/ 192024 w 1648020"/>
              <a:gd name="connsiteY1" fmla="*/ 210476 h 405420"/>
              <a:gd name="connsiteX2" fmla="*/ 502920 w 1648020"/>
              <a:gd name="connsiteY2" fmla="*/ 36740 h 405420"/>
              <a:gd name="connsiteX3" fmla="*/ 804672 w 1648020"/>
              <a:gd name="connsiteY3" fmla="*/ 164 h 405420"/>
              <a:gd name="connsiteX4" fmla="*/ 1115568 w 1648020"/>
              <a:gd name="connsiteY4" fmla="*/ 25384 h 405420"/>
              <a:gd name="connsiteX5" fmla="*/ 1271016 w 1648020"/>
              <a:gd name="connsiteY5" fmla="*/ 73316 h 405420"/>
              <a:gd name="connsiteX6" fmla="*/ 1417320 w 1648020"/>
              <a:gd name="connsiteY6" fmla="*/ 128180 h 405420"/>
              <a:gd name="connsiteX7" fmla="*/ 1627632 w 1648020"/>
              <a:gd name="connsiteY7" fmla="*/ 329348 h 405420"/>
              <a:gd name="connsiteX0" fmla="*/ 0 w 1646783"/>
              <a:gd name="connsiteY0" fmla="*/ 402500 h 408990"/>
              <a:gd name="connsiteX1" fmla="*/ 192024 w 1646783"/>
              <a:gd name="connsiteY1" fmla="*/ 210476 h 408990"/>
              <a:gd name="connsiteX2" fmla="*/ 502920 w 1646783"/>
              <a:gd name="connsiteY2" fmla="*/ 36740 h 408990"/>
              <a:gd name="connsiteX3" fmla="*/ 804672 w 1646783"/>
              <a:gd name="connsiteY3" fmla="*/ 164 h 408990"/>
              <a:gd name="connsiteX4" fmla="*/ 1115568 w 1646783"/>
              <a:gd name="connsiteY4" fmla="*/ 25384 h 408990"/>
              <a:gd name="connsiteX5" fmla="*/ 1271016 w 1646783"/>
              <a:gd name="connsiteY5" fmla="*/ 73316 h 408990"/>
              <a:gd name="connsiteX6" fmla="*/ 1397150 w 1646783"/>
              <a:gd name="connsiteY6" fmla="*/ 153901 h 408990"/>
              <a:gd name="connsiteX7" fmla="*/ 1627632 w 1646783"/>
              <a:gd name="connsiteY7" fmla="*/ 329348 h 40899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9348 h 402500"/>
              <a:gd name="connsiteX0" fmla="*/ 0 w 1597381"/>
              <a:gd name="connsiteY0" fmla="*/ 402500 h 402500"/>
              <a:gd name="connsiteX1" fmla="*/ 192024 w 1597381"/>
              <a:gd name="connsiteY1" fmla="*/ 210476 h 402500"/>
              <a:gd name="connsiteX2" fmla="*/ 502920 w 1597381"/>
              <a:gd name="connsiteY2" fmla="*/ 36740 h 402500"/>
              <a:gd name="connsiteX3" fmla="*/ 804672 w 1597381"/>
              <a:gd name="connsiteY3" fmla="*/ 164 h 402500"/>
              <a:gd name="connsiteX4" fmla="*/ 1115568 w 1597381"/>
              <a:gd name="connsiteY4" fmla="*/ 25384 h 402500"/>
              <a:gd name="connsiteX5" fmla="*/ 1271016 w 1597381"/>
              <a:gd name="connsiteY5" fmla="*/ 73316 h 402500"/>
              <a:gd name="connsiteX6" fmla="*/ 1397150 w 1597381"/>
              <a:gd name="connsiteY6" fmla="*/ 153901 h 402500"/>
              <a:gd name="connsiteX7" fmla="*/ 1487515 w 1597381"/>
              <a:gd name="connsiteY7" fmla="*/ 222843 h 402500"/>
              <a:gd name="connsiteX8" fmla="*/ 1597376 w 1597381"/>
              <a:gd name="connsiteY8" fmla="*/ 300413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04672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  <a:gd name="connsiteX0" fmla="*/ 0 w 1627635"/>
              <a:gd name="connsiteY0" fmla="*/ 402500 h 402500"/>
              <a:gd name="connsiteX1" fmla="*/ 192024 w 1627635"/>
              <a:gd name="connsiteY1" fmla="*/ 210476 h 402500"/>
              <a:gd name="connsiteX2" fmla="*/ 502920 w 1627635"/>
              <a:gd name="connsiteY2" fmla="*/ 36740 h 402500"/>
              <a:gd name="connsiteX3" fmla="*/ 824843 w 1627635"/>
              <a:gd name="connsiteY3" fmla="*/ 164 h 402500"/>
              <a:gd name="connsiteX4" fmla="*/ 1115568 w 1627635"/>
              <a:gd name="connsiteY4" fmla="*/ 25384 h 402500"/>
              <a:gd name="connsiteX5" fmla="*/ 1271016 w 1627635"/>
              <a:gd name="connsiteY5" fmla="*/ 73316 h 402500"/>
              <a:gd name="connsiteX6" fmla="*/ 1397150 w 1627635"/>
              <a:gd name="connsiteY6" fmla="*/ 153901 h 402500"/>
              <a:gd name="connsiteX7" fmla="*/ 1487515 w 1627635"/>
              <a:gd name="connsiteY7" fmla="*/ 222843 h 402500"/>
              <a:gd name="connsiteX8" fmla="*/ 1627632 w 1627635"/>
              <a:gd name="connsiteY8" fmla="*/ 322919 h 4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7635" h="402500">
                <a:moveTo>
                  <a:pt x="0" y="402500"/>
                </a:moveTo>
                <a:cubicBezTo>
                  <a:pt x="54102" y="336968"/>
                  <a:pt x="108204" y="271436"/>
                  <a:pt x="192024" y="210476"/>
                </a:cubicBezTo>
                <a:cubicBezTo>
                  <a:pt x="275844" y="149516"/>
                  <a:pt x="397450" y="71792"/>
                  <a:pt x="502920" y="36740"/>
                </a:cubicBezTo>
                <a:cubicBezTo>
                  <a:pt x="608390" y="1688"/>
                  <a:pt x="722735" y="2057"/>
                  <a:pt x="824843" y="164"/>
                </a:cubicBezTo>
                <a:cubicBezTo>
                  <a:pt x="926951" y="-1729"/>
                  <a:pt x="1041206" y="13192"/>
                  <a:pt x="1115568" y="25384"/>
                </a:cubicBezTo>
                <a:cubicBezTo>
                  <a:pt x="1189930" y="37576"/>
                  <a:pt x="1224086" y="51897"/>
                  <a:pt x="1271016" y="73316"/>
                </a:cubicBezTo>
                <a:cubicBezTo>
                  <a:pt x="1317946" y="94735"/>
                  <a:pt x="1361067" y="128980"/>
                  <a:pt x="1397150" y="153901"/>
                </a:cubicBezTo>
                <a:cubicBezTo>
                  <a:pt x="1433233" y="178822"/>
                  <a:pt x="1449101" y="193602"/>
                  <a:pt x="1487515" y="222843"/>
                </a:cubicBezTo>
                <a:cubicBezTo>
                  <a:pt x="1525929" y="252084"/>
                  <a:pt x="1628372" y="335175"/>
                  <a:pt x="1627632" y="3229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/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72D56A-EFD8-FA4F-B30A-9946238C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413" y="2571687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/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A7AD94-2C92-5644-94B7-FDF2F6BB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051" y="2427735"/>
                <a:ext cx="742511" cy="616451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/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43771-720E-DA46-97EA-8F49B5C5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866" y="2576767"/>
                <a:ext cx="7425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/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DF833-DCEA-D046-A6D2-2BCC9E16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2681" y="2410435"/>
                <a:ext cx="870751" cy="616451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114979-F657-4240-91F2-DCAD2F581A98}"/>
                  </a:ext>
                </a:extLst>
              </p:cNvPr>
              <p:cNvSpPr txBox="1"/>
              <p:nvPr/>
            </p:nvSpPr>
            <p:spPr>
              <a:xfrm>
                <a:off x="11389236" y="4731042"/>
                <a:ext cx="87075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114979-F657-4240-91F2-DCAD2F581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236" y="4731042"/>
                <a:ext cx="870751" cy="616451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556E9-824B-1549-BBAD-72F6E25B148A}"/>
                  </a:ext>
                </a:extLst>
              </p:cNvPr>
              <p:cNvSpPr txBox="1"/>
              <p:nvPr/>
            </p:nvSpPr>
            <p:spPr>
              <a:xfrm>
                <a:off x="10540170" y="4886266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556E9-824B-1549-BBAD-72F6E25B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170" y="4886266"/>
                <a:ext cx="7425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F7C5E6-05BF-1F4D-9A6E-3DF3D9E4850D}"/>
                  </a:ext>
                </a:extLst>
              </p:cNvPr>
              <p:cNvSpPr txBox="1"/>
              <p:nvPr/>
            </p:nvSpPr>
            <p:spPr>
              <a:xfrm>
                <a:off x="9663226" y="4747848"/>
                <a:ext cx="74251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F7C5E6-05BF-1F4D-9A6E-3DF3D9E48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226" y="4747848"/>
                <a:ext cx="742511" cy="616451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334F22-0B86-3946-A0F6-0202542CB922}"/>
                  </a:ext>
                </a:extLst>
              </p:cNvPr>
              <p:cNvSpPr txBox="1"/>
              <p:nvPr/>
            </p:nvSpPr>
            <p:spPr>
              <a:xfrm>
                <a:off x="8951976" y="488626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334F22-0B86-3946-A0F6-0202542CB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976" y="4886266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25D9446-20F3-7249-8834-B43DD202D08D}"/>
              </a:ext>
            </a:extLst>
          </p:cNvPr>
          <p:cNvSpPr/>
          <p:nvPr/>
        </p:nvSpPr>
        <p:spPr>
          <a:xfrm>
            <a:off x="3159659" y="5721412"/>
            <a:ext cx="5395866" cy="884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7DC087-896B-4445-8C40-FC109E470958}"/>
              </a:ext>
            </a:extLst>
          </p:cNvPr>
          <p:cNvSpPr/>
          <p:nvPr/>
        </p:nvSpPr>
        <p:spPr>
          <a:xfrm>
            <a:off x="3159659" y="2383549"/>
            <a:ext cx="5395866" cy="8743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0D7404-8840-AE47-B929-3C077AFC9239}"/>
              </a:ext>
            </a:extLst>
          </p:cNvPr>
          <p:cNvSpPr/>
          <p:nvPr/>
        </p:nvSpPr>
        <p:spPr>
          <a:xfrm>
            <a:off x="3159659" y="4747848"/>
            <a:ext cx="5395866" cy="874354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4109FC-1645-1C42-BB3B-BD4E58849452}"/>
              </a:ext>
            </a:extLst>
          </p:cNvPr>
          <p:cNvSpPr/>
          <p:nvPr/>
        </p:nvSpPr>
        <p:spPr>
          <a:xfrm>
            <a:off x="3159659" y="3357115"/>
            <a:ext cx="5395866" cy="874354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10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Time reverse in 2’nd order Runge-</a:t>
            </a:r>
            <a:r>
              <a:rPr lang="en-US" dirty="0" err="1"/>
              <a:t>Kutta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8712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Original expression: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h𝑓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	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Set step size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h𝑓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	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There is no shift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we can do to </a:t>
                </a:r>
                <a:r>
                  <a:rPr lang="en-US" u="sng" dirty="0"/>
                  <a:t>both</a:t>
                </a:r>
                <a:r>
                  <a:rPr lang="en-US" dirty="0"/>
                  <a:t> equations of the backward step to make them mathematically equal to the forward step.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871200" cy="5380037"/>
              </a:xfrm>
              <a:blipFill>
                <a:blip r:embed="rId2"/>
                <a:stretch>
                  <a:fillRect l="-933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890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Time reverse in 2’nd order Runge-</a:t>
            </a:r>
            <a:r>
              <a:rPr lang="en-US" dirty="0" err="1"/>
              <a:t>Kutta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8712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Original expression: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h𝑓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	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Set step size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h𝑓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	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There is no shift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we can do to </a:t>
                </a:r>
                <a:r>
                  <a:rPr lang="en-US" u="sng" dirty="0"/>
                  <a:t>both</a:t>
                </a:r>
                <a:r>
                  <a:rPr lang="en-US" dirty="0"/>
                  <a:t> equations of the backward step to make them mathematically equal to the forward step.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871200" cy="5380037"/>
              </a:xfrm>
              <a:blipFill>
                <a:blip r:embed="rId2"/>
                <a:stretch>
                  <a:fillRect l="-933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B357A9-6606-4546-8991-65D86D46203B}"/>
              </a:ext>
            </a:extLst>
          </p:cNvPr>
          <p:cNvSpPr txBox="1"/>
          <p:nvPr/>
        </p:nvSpPr>
        <p:spPr>
          <a:xfrm>
            <a:off x="2752253" y="6220722"/>
            <a:ext cx="6491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Errors will result in broken time-reversal symmetry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99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Energy conservation, Leapfrog vs 2’nd 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7A5E8-B4A7-2A49-90A9-99A39824C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9" b="1497"/>
          <a:stretch/>
        </p:blipFill>
        <p:spPr>
          <a:xfrm>
            <a:off x="434898" y="965200"/>
            <a:ext cx="11592002" cy="58039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93566A-8B18-7848-8F0E-A4F098E9B025}"/>
              </a:ext>
            </a:extLst>
          </p:cNvPr>
          <p:cNvSpPr/>
          <p:nvPr/>
        </p:nvSpPr>
        <p:spPr>
          <a:xfrm>
            <a:off x="2124891" y="2595155"/>
            <a:ext cx="102761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07691E-394A-D447-B00C-56E4D4D4AD51}"/>
              </a:ext>
            </a:extLst>
          </p:cNvPr>
          <p:cNvSpPr/>
          <p:nvPr/>
        </p:nvSpPr>
        <p:spPr>
          <a:xfrm>
            <a:off x="8172994" y="2621987"/>
            <a:ext cx="102761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B69189-E497-6A45-8995-A683C7AA331B}"/>
              </a:ext>
            </a:extLst>
          </p:cNvPr>
          <p:cNvGrpSpPr/>
          <p:nvPr/>
        </p:nvGrpSpPr>
        <p:grpSpPr>
          <a:xfrm>
            <a:off x="1341120" y="2525486"/>
            <a:ext cx="1826247" cy="619721"/>
            <a:chOff x="1341120" y="2525486"/>
            <a:chExt cx="1826247" cy="6197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FE838F-AE3F-9F4F-BE72-8CB9A2AFC6E0}"/>
                </a:ext>
              </a:extLst>
            </p:cNvPr>
            <p:cNvCxnSpPr/>
            <p:nvPr/>
          </p:nvCxnSpPr>
          <p:spPr>
            <a:xfrm>
              <a:off x="1402080" y="2717074"/>
              <a:ext cx="383177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894CE2-474E-8E4A-B520-BD0A325ADE15}"/>
                </a:ext>
              </a:extLst>
            </p:cNvPr>
            <p:cNvCxnSpPr/>
            <p:nvPr/>
          </p:nvCxnSpPr>
          <p:spPr>
            <a:xfrm>
              <a:off x="1402080" y="2982685"/>
              <a:ext cx="38317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9365AE-B925-FE4B-ABDA-509CCA7BC9A1}"/>
                </a:ext>
              </a:extLst>
            </p:cNvPr>
            <p:cNvSpPr txBox="1"/>
            <p:nvPr/>
          </p:nvSpPr>
          <p:spPr>
            <a:xfrm>
              <a:off x="1785257" y="2595155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Potential energy</a:t>
              </a:r>
            </a:p>
            <a:p>
              <a:r>
                <a:rPr lang="en-US" sz="1400" dirty="0"/>
                <a:t>Kinetic energy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F117C5-99A2-C547-AED2-A869248533C9}"/>
                </a:ext>
              </a:extLst>
            </p:cNvPr>
            <p:cNvSpPr/>
            <p:nvPr/>
          </p:nvSpPr>
          <p:spPr>
            <a:xfrm>
              <a:off x="1341120" y="2525486"/>
              <a:ext cx="1811383" cy="61972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F5FEC9-AD46-2A4C-AEF2-16AF838CE286}"/>
              </a:ext>
            </a:extLst>
          </p:cNvPr>
          <p:cNvGrpSpPr/>
          <p:nvPr/>
        </p:nvGrpSpPr>
        <p:grpSpPr>
          <a:xfrm>
            <a:off x="7295979" y="2525486"/>
            <a:ext cx="1826247" cy="619721"/>
            <a:chOff x="1341120" y="2525486"/>
            <a:chExt cx="1826247" cy="6197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CB598C-73FC-3641-A0D1-196EDA26C510}"/>
                </a:ext>
              </a:extLst>
            </p:cNvPr>
            <p:cNvCxnSpPr/>
            <p:nvPr/>
          </p:nvCxnSpPr>
          <p:spPr>
            <a:xfrm>
              <a:off x="1402080" y="2717074"/>
              <a:ext cx="383177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71DFD0-B1AF-2748-A1AB-FF5C36EE3C90}"/>
                </a:ext>
              </a:extLst>
            </p:cNvPr>
            <p:cNvCxnSpPr/>
            <p:nvPr/>
          </p:nvCxnSpPr>
          <p:spPr>
            <a:xfrm>
              <a:off x="1402080" y="2982685"/>
              <a:ext cx="38317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29DF43-3812-D141-A353-F87CFB64E023}"/>
                </a:ext>
              </a:extLst>
            </p:cNvPr>
            <p:cNvSpPr txBox="1"/>
            <p:nvPr/>
          </p:nvSpPr>
          <p:spPr>
            <a:xfrm>
              <a:off x="1785257" y="2595155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Potential energy</a:t>
              </a:r>
            </a:p>
            <a:p>
              <a:r>
                <a:rPr lang="en-US" sz="1400" dirty="0"/>
                <a:t>Kinetic energy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AA3647-E6CD-F34E-A1BB-12CF0C58A76A}"/>
                </a:ext>
              </a:extLst>
            </p:cNvPr>
            <p:cNvSpPr/>
            <p:nvPr/>
          </p:nvSpPr>
          <p:spPr>
            <a:xfrm>
              <a:off x="1341120" y="2525486"/>
              <a:ext cx="1811383" cy="61972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077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82" y="0"/>
            <a:ext cx="11933382" cy="1325563"/>
          </a:xfrm>
        </p:spPr>
        <p:txBody>
          <a:bodyPr/>
          <a:lstStyle/>
          <a:p>
            <a:r>
              <a:rPr lang="en-US" dirty="0"/>
              <a:t>The leapfrog/</a:t>
            </a:r>
            <a:r>
              <a:rPr lang="en-US" dirty="0" err="1"/>
              <a:t>Verlet</a:t>
            </a:r>
            <a:r>
              <a:rPr lang="en-US" dirty="0"/>
              <a:t> method for equations of motion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this method we will limit ourselves to ODEs of the form of equations of motion: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R.H.S for the first eq.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the R.H.S of the second eq.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We can do the leapfrog method with two equations: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844" t="-258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B0E7719-A7A8-5448-8B25-B16138684514}"/>
              </a:ext>
            </a:extLst>
          </p:cNvPr>
          <p:cNvSpPr txBox="1"/>
          <p:nvPr/>
        </p:nvSpPr>
        <p:spPr>
          <a:xfrm>
            <a:off x="554182" y="4378037"/>
            <a:ext cx="31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position only at integer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E811-2D0B-CB45-9DF7-4CC0A231512F}"/>
              </a:ext>
            </a:extLst>
          </p:cNvPr>
          <p:cNvSpPr txBox="1"/>
          <p:nvPr/>
        </p:nvSpPr>
        <p:spPr>
          <a:xfrm>
            <a:off x="320368" y="5341763"/>
            <a:ext cx="366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position only at half-integer steps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50BEDF-E157-C442-AA26-4FCB01A0F33C}"/>
              </a:ext>
            </a:extLst>
          </p:cNvPr>
          <p:cNvCxnSpPr/>
          <p:nvPr/>
        </p:nvCxnSpPr>
        <p:spPr>
          <a:xfrm>
            <a:off x="2152280" y="4778147"/>
            <a:ext cx="1819356" cy="227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CAF11-1443-1641-BBE2-A0E2745DBC1E}"/>
              </a:ext>
            </a:extLst>
          </p:cNvPr>
          <p:cNvCxnSpPr>
            <a:cxnSpLocks/>
          </p:cNvCxnSpPr>
          <p:nvPr/>
        </p:nvCxnSpPr>
        <p:spPr>
          <a:xfrm>
            <a:off x="2013527" y="5741873"/>
            <a:ext cx="882073" cy="3678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618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Calculating the total energy at a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total energy requires knowing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at the same point</a:t>
                </a:r>
              </a:p>
              <a:p>
                <a:r>
                  <a:rPr lang="en-US" dirty="0"/>
                  <a:t>Let’s just step the velocity back half a step with Euler’s method: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Rearrange to get: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Gives velocity at integer points from quantities we have already calculated.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375B61-F6E1-2840-89A4-627CE019EDD2}"/>
              </a:ext>
            </a:extLst>
          </p:cNvPr>
          <p:cNvCxnSpPr>
            <a:cxnSpLocks/>
          </p:cNvCxnSpPr>
          <p:nvPr/>
        </p:nvCxnSpPr>
        <p:spPr>
          <a:xfrm flipH="1">
            <a:off x="3620657" y="3408218"/>
            <a:ext cx="1597888" cy="10991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0D6F6F-4ECF-D04F-A974-8967D3D203C1}"/>
              </a:ext>
            </a:extLst>
          </p:cNvPr>
          <p:cNvCxnSpPr>
            <a:cxnSpLocks/>
          </p:cNvCxnSpPr>
          <p:nvPr/>
        </p:nvCxnSpPr>
        <p:spPr>
          <a:xfrm>
            <a:off x="3620655" y="3408218"/>
            <a:ext cx="1597890" cy="109912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640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Leapfrog/</a:t>
            </a:r>
            <a:r>
              <a:rPr lang="en-US" dirty="0" err="1"/>
              <a:t>Verlet</a:t>
            </a:r>
            <a:r>
              <a:rPr lang="en-US" dirty="0"/>
              <a:t> complete coevolution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First do an initial half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repeatedly apply: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i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724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000550-331A-5547-955E-F9E99CC33673}"/>
              </a:ext>
            </a:extLst>
          </p:cNvPr>
          <p:cNvSpPr txBox="1"/>
          <p:nvPr/>
        </p:nvSpPr>
        <p:spPr>
          <a:xfrm>
            <a:off x="959668" y="4807391"/>
            <a:ext cx="241104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velocity at integer point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for energy 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071A1-FF6E-2E41-8A21-BF763B982432}"/>
              </a:ext>
            </a:extLst>
          </p:cNvPr>
          <p:cNvSpPr txBox="1"/>
          <p:nvPr/>
        </p:nvSpPr>
        <p:spPr>
          <a:xfrm>
            <a:off x="1056488" y="5764040"/>
            <a:ext cx="221740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velocity at half point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for the next time step</a:t>
            </a:r>
          </a:p>
        </p:txBody>
      </p:sp>
    </p:spTree>
    <p:extLst>
      <p:ext uri="{BB962C8B-B14F-4D97-AF65-F5344CB8AC3E}">
        <p14:creationId xmlns:p14="http://schemas.microsoft.com/office/powerpoint/2010/main" val="2348858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B03C-E985-CE4F-81DB-8ABAC73F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errors in the leapfrog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7F4842-DF87-1049-848D-BE5906D902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Error of a single step is proportional to </a:t>
                </a:r>
                <a:r>
                  <a:rPr lang="en-US" dirty="0" err="1"/>
                  <a:t>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to a leading order</a:t>
                </a:r>
              </a:p>
              <a:p>
                <a:r>
                  <a:rPr lang="en-US" dirty="0"/>
                  <a:t>What about the other orders? Time reversal symmetry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means that the error must be a combination of odd powers: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…</a:t>
                </a:r>
              </a:p>
              <a:p>
                <a:r>
                  <a:rPr lang="en-US" dirty="0"/>
                  <a:t>The maximal total error is the sum of all individual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which is an order less accurate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than individual steps: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7F4842-DF87-1049-848D-BE5906D90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42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813B-3A76-DB45-BA85-26E401DB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81" y="0"/>
            <a:ext cx="10515600" cy="1325563"/>
          </a:xfrm>
        </p:spPr>
        <p:txBody>
          <a:bodyPr/>
          <a:lstStyle/>
          <a:p>
            <a:r>
              <a:rPr lang="en-US" dirty="0"/>
              <a:t>Euler method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D2EDF-051C-F64C-B386-45EA4737A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281" y="1325562"/>
                <a:ext cx="10515600" cy="5532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us use Euler's method to solve the differential equation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with the initial condition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Here’s a simple python program that does that: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D2EDF-051C-F64C-B386-45EA4737A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81" y="1325562"/>
                <a:ext cx="10515600" cy="5532437"/>
              </a:xfrm>
              <a:blipFill>
                <a:blip r:embed="rId2"/>
                <a:stretch>
                  <a:fillRect l="-1087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082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05DC-C022-494B-BA3A-C9D34F74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Wait, what about initial Euler half step?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989187-E9CD-024B-8B13-1FE15069FB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662"/>
                <a:ext cx="10515600" cy="5525338"/>
              </a:xfrm>
            </p:spPr>
            <p:txBody>
              <a:bodyPr/>
              <a:lstStyle/>
              <a:p>
                <a:r>
                  <a:rPr lang="en-US" dirty="0"/>
                  <a:t>Remember that for the initial step we use half step with Euler method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Leading order accuracy of Euler method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, doesn’t reduce overall accuracy.</a:t>
                </a:r>
              </a:p>
              <a:p>
                <a:r>
                  <a:rPr lang="en-US" dirty="0"/>
                  <a:t>However the higher order terms of the Euler half step are both even and odd, destroying the time reversibility.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989187-E9CD-024B-8B13-1FE15069F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662"/>
                <a:ext cx="10515600" cy="5525338"/>
              </a:xfrm>
              <a:blipFill>
                <a:blip r:embed="rId2"/>
                <a:stretch>
                  <a:fillRect l="-965" t="-1835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03928BA-49DC-FE4A-B3D3-94CF3D01B0BE}"/>
              </a:ext>
            </a:extLst>
          </p:cNvPr>
          <p:cNvGrpSpPr/>
          <p:nvPr/>
        </p:nvGrpSpPr>
        <p:grpSpPr>
          <a:xfrm>
            <a:off x="1489753" y="4863553"/>
            <a:ext cx="7972746" cy="2001546"/>
            <a:chOff x="2075380" y="4095269"/>
            <a:chExt cx="7972746" cy="2001546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B563E705-C0AE-604A-9C2F-871A0E74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13" t="74556" r="4264" b="1"/>
            <a:stretch/>
          </p:blipFill>
          <p:spPr>
            <a:xfrm>
              <a:off x="2075380" y="4859676"/>
              <a:ext cx="7972746" cy="1237139"/>
            </a:xfrm>
            <a:prstGeom prst="rect">
              <a:avLst/>
            </a:prstGeom>
          </p:spPr>
        </p:pic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C23CB7D3-65E5-C54B-8E6A-C71FCF748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13" t="4864" r="4264" b="79561"/>
            <a:stretch/>
          </p:blipFill>
          <p:spPr>
            <a:xfrm>
              <a:off x="2075380" y="4095269"/>
              <a:ext cx="7972746" cy="75730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A258D7A-E077-3443-876B-865CDB7E7CE1}"/>
              </a:ext>
            </a:extLst>
          </p:cNvPr>
          <p:cNvSpPr/>
          <p:nvPr/>
        </p:nvSpPr>
        <p:spPr>
          <a:xfrm>
            <a:off x="1924594" y="6237820"/>
            <a:ext cx="819860" cy="467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7CADA8-3153-ED46-A5B9-EA4F40B43C37}"/>
              </a:ext>
            </a:extLst>
          </p:cNvPr>
          <p:cNvSpPr/>
          <p:nvPr/>
        </p:nvSpPr>
        <p:spPr>
          <a:xfrm>
            <a:off x="1993010" y="6230721"/>
            <a:ext cx="751444" cy="186663"/>
          </a:xfrm>
          <a:custGeom>
            <a:avLst/>
            <a:gdLst>
              <a:gd name="connsiteX0" fmla="*/ 0 w 1595120"/>
              <a:gd name="connsiteY0" fmla="*/ 0 h 411322"/>
              <a:gd name="connsiteX1" fmla="*/ 152400 w 1595120"/>
              <a:gd name="connsiteY1" fmla="*/ 152400 h 411322"/>
              <a:gd name="connsiteX2" fmla="*/ 355600 w 1595120"/>
              <a:gd name="connsiteY2" fmla="*/ 304800 h 411322"/>
              <a:gd name="connsiteX3" fmla="*/ 711200 w 1595120"/>
              <a:gd name="connsiteY3" fmla="*/ 406400 h 411322"/>
              <a:gd name="connsiteX4" fmla="*/ 1026160 w 1595120"/>
              <a:gd name="connsiteY4" fmla="*/ 386080 h 411322"/>
              <a:gd name="connsiteX5" fmla="*/ 1270000 w 1595120"/>
              <a:gd name="connsiteY5" fmla="*/ 304800 h 411322"/>
              <a:gd name="connsiteX6" fmla="*/ 1412240 w 1595120"/>
              <a:gd name="connsiteY6" fmla="*/ 223520 h 411322"/>
              <a:gd name="connsiteX7" fmla="*/ 1595120 w 1595120"/>
              <a:gd name="connsiteY7" fmla="*/ 40640 h 41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120" h="411322">
                <a:moveTo>
                  <a:pt x="0" y="0"/>
                </a:moveTo>
                <a:cubicBezTo>
                  <a:pt x="46566" y="50800"/>
                  <a:pt x="93133" y="101600"/>
                  <a:pt x="152400" y="152400"/>
                </a:cubicBezTo>
                <a:cubicBezTo>
                  <a:pt x="211667" y="203200"/>
                  <a:pt x="262467" y="262467"/>
                  <a:pt x="355600" y="304800"/>
                </a:cubicBezTo>
                <a:cubicBezTo>
                  <a:pt x="448733" y="347133"/>
                  <a:pt x="599440" y="392853"/>
                  <a:pt x="711200" y="406400"/>
                </a:cubicBezTo>
                <a:cubicBezTo>
                  <a:pt x="822960" y="419947"/>
                  <a:pt x="933027" y="403013"/>
                  <a:pt x="1026160" y="386080"/>
                </a:cubicBezTo>
                <a:cubicBezTo>
                  <a:pt x="1119293" y="369147"/>
                  <a:pt x="1205653" y="331893"/>
                  <a:pt x="1270000" y="304800"/>
                </a:cubicBezTo>
                <a:cubicBezTo>
                  <a:pt x="1334347" y="277707"/>
                  <a:pt x="1358053" y="267547"/>
                  <a:pt x="1412240" y="223520"/>
                </a:cubicBezTo>
                <a:cubicBezTo>
                  <a:pt x="1466427" y="179493"/>
                  <a:pt x="1530773" y="110066"/>
                  <a:pt x="1595120" y="406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3DBD-69F4-5440-A4A8-4A252A22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Removing errors from initial Euler half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4E190-9BAD-2D47-9917-DD507AC7E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Define the variable at integer and half steps: </a:t>
                </a:r>
              </a:p>
              <a:p>
                <a:r>
                  <a:rPr lang="en-US" dirty="0"/>
                  <a:t>Then: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+1/2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+3/2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4E190-9BAD-2D47-9917-DD507AC7E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965" t="-2035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341B18-DA3C-A94C-8530-788DC8C6C28F}"/>
                  </a:ext>
                </a:extLst>
              </p:cNvPr>
              <p:cNvSpPr txBox="1"/>
              <p:nvPr/>
            </p:nvSpPr>
            <p:spPr>
              <a:xfrm>
                <a:off x="7911102" y="1120080"/>
                <a:ext cx="3798284" cy="100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rgbClr val="FF0000"/>
                    </a:solidFill>
                  </a:rPr>
                  <a:t> </a:t>
                </a:r>
                <a:endParaRPr lang="en-US" sz="2400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half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341B18-DA3C-A94C-8530-788DC8C6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102" y="1120080"/>
                <a:ext cx="3798284" cy="1005468"/>
              </a:xfrm>
              <a:prstGeom prst="rect">
                <a:avLst/>
              </a:prstGeom>
              <a:blipFill>
                <a:blip r:embed="rId3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4801250-9FB0-B843-BEB2-8F067C527C85}"/>
              </a:ext>
            </a:extLst>
          </p:cNvPr>
          <p:cNvSpPr txBox="1"/>
          <p:nvPr/>
        </p:nvSpPr>
        <p:spPr>
          <a:xfrm rot="5400000">
            <a:off x="4410947" y="361147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25F88-EFB1-854B-8695-754633AFCC61}"/>
              </a:ext>
            </a:extLst>
          </p:cNvPr>
          <p:cNvSpPr txBox="1"/>
          <p:nvPr/>
        </p:nvSpPr>
        <p:spPr>
          <a:xfrm rot="5400000">
            <a:off x="6402421" y="362467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A3B4C-195C-9848-90E9-8AC53F024DA9}"/>
              </a:ext>
            </a:extLst>
          </p:cNvPr>
          <p:cNvGrpSpPr/>
          <p:nvPr/>
        </p:nvGrpSpPr>
        <p:grpSpPr>
          <a:xfrm>
            <a:off x="1837498" y="5640246"/>
            <a:ext cx="7972746" cy="1032184"/>
            <a:chOff x="1837498" y="5830951"/>
            <a:chExt cx="7972746" cy="103218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D0E0FC48-1F24-8A49-9B59-156E33E4F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113" t="74556" r="4264" b="4216"/>
            <a:stretch/>
          </p:blipFill>
          <p:spPr>
            <a:xfrm>
              <a:off x="1837498" y="5830951"/>
              <a:ext cx="7972746" cy="1032184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07E55-C84C-0543-96CF-8326FF43FD8F}"/>
                </a:ext>
              </a:extLst>
            </p:cNvPr>
            <p:cNvSpPr/>
            <p:nvPr/>
          </p:nvSpPr>
          <p:spPr>
            <a:xfrm>
              <a:off x="2208945" y="6279068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43FC88-5A41-5848-AB0C-2ACEABC477A7}"/>
                </a:ext>
              </a:extLst>
            </p:cNvPr>
            <p:cNvSpPr/>
            <p:nvPr/>
          </p:nvSpPr>
          <p:spPr>
            <a:xfrm>
              <a:off x="3902469" y="6279068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68E5F0-61F9-074C-BEFB-1EEC635B9B84}"/>
                </a:ext>
              </a:extLst>
            </p:cNvPr>
            <p:cNvSpPr/>
            <p:nvPr/>
          </p:nvSpPr>
          <p:spPr>
            <a:xfrm>
              <a:off x="5629383" y="6286955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2BB266-755A-2B45-A426-6EB4E05295C6}"/>
                </a:ext>
              </a:extLst>
            </p:cNvPr>
            <p:cNvSpPr/>
            <p:nvPr/>
          </p:nvSpPr>
          <p:spPr>
            <a:xfrm>
              <a:off x="7361436" y="6281453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4D5AEC2-EC9D-EA42-BB63-BC6B8BBFCC0E}"/>
                </a:ext>
              </a:extLst>
            </p:cNvPr>
            <p:cNvSpPr/>
            <p:nvPr/>
          </p:nvSpPr>
          <p:spPr>
            <a:xfrm>
              <a:off x="9054960" y="6279068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89BE0F-F44D-FD4C-A001-908CBEC0A235}"/>
                </a:ext>
              </a:extLst>
            </p:cNvPr>
            <p:cNvSpPr/>
            <p:nvPr/>
          </p:nvSpPr>
          <p:spPr>
            <a:xfrm>
              <a:off x="3078693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154C15-7637-4448-A6BD-BB0C15C6B35F}"/>
                </a:ext>
              </a:extLst>
            </p:cNvPr>
            <p:cNvSpPr/>
            <p:nvPr/>
          </p:nvSpPr>
          <p:spPr>
            <a:xfrm>
              <a:off x="4785190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FDF00B-CE0A-FA49-AA39-0DEC0CB4D037}"/>
                </a:ext>
              </a:extLst>
            </p:cNvPr>
            <p:cNvSpPr/>
            <p:nvPr/>
          </p:nvSpPr>
          <p:spPr>
            <a:xfrm>
              <a:off x="6489846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364F5F-CEE5-0B41-B341-E83C23E8C229}"/>
                </a:ext>
              </a:extLst>
            </p:cNvPr>
            <p:cNvSpPr/>
            <p:nvPr/>
          </p:nvSpPr>
          <p:spPr>
            <a:xfrm>
              <a:off x="8194497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F5A921-D9B9-7F4C-8AD5-2409AF56B548}"/>
                  </a:ext>
                </a:extLst>
              </p:cNvPr>
              <p:cNvSpPr/>
              <p:nvPr/>
            </p:nvSpPr>
            <p:spPr>
              <a:xfrm>
                <a:off x="2032325" y="5546609"/>
                <a:ext cx="661463" cy="4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F5A921-D9B9-7F4C-8AD5-2409AF56B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325" y="5546609"/>
                <a:ext cx="661463" cy="418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34B3D8-104C-E34D-96AD-ACF95B855A71}"/>
                  </a:ext>
                </a:extLst>
              </p:cNvPr>
              <p:cNvSpPr/>
              <p:nvPr/>
            </p:nvSpPr>
            <p:spPr>
              <a:xfrm>
                <a:off x="2778530" y="6432576"/>
                <a:ext cx="754437" cy="4208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34B3D8-104C-E34D-96AD-ACF95B855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30" y="6432576"/>
                <a:ext cx="754437" cy="420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60F08C-6DEA-EC4A-AF78-C8FA3F5EA797}"/>
                  </a:ext>
                </a:extLst>
              </p:cNvPr>
              <p:cNvSpPr/>
              <p:nvPr/>
            </p:nvSpPr>
            <p:spPr>
              <a:xfrm>
                <a:off x="3725849" y="5546609"/>
                <a:ext cx="661463" cy="416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60F08C-6DEA-EC4A-AF78-C8FA3F5EA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849" y="5546609"/>
                <a:ext cx="661463" cy="4161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87940EA-2D70-9842-BE79-FD093E7C43EF}"/>
                  </a:ext>
                </a:extLst>
              </p:cNvPr>
              <p:cNvSpPr/>
              <p:nvPr/>
            </p:nvSpPr>
            <p:spPr>
              <a:xfrm>
                <a:off x="4445287" y="6432575"/>
                <a:ext cx="754437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87940EA-2D70-9842-BE79-FD093E7C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87" y="6432575"/>
                <a:ext cx="754437" cy="421462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263171-961F-CA47-9986-728CDB11ABF5}"/>
                  </a:ext>
                </a:extLst>
              </p:cNvPr>
              <p:cNvSpPr/>
              <p:nvPr/>
            </p:nvSpPr>
            <p:spPr>
              <a:xfrm>
                <a:off x="5433923" y="5543004"/>
                <a:ext cx="661463" cy="416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263171-961F-CA47-9986-728CDB11A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23" y="5543004"/>
                <a:ext cx="661463" cy="416781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238FC9C-23A3-ED41-BA10-C1B6E7836C34}"/>
                  </a:ext>
                </a:extLst>
              </p:cNvPr>
              <p:cNvSpPr/>
              <p:nvPr/>
            </p:nvSpPr>
            <p:spPr>
              <a:xfrm>
                <a:off x="6211569" y="6431935"/>
                <a:ext cx="754437" cy="423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238FC9C-23A3-ED41-BA10-C1B6E7836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569" y="6431935"/>
                <a:ext cx="754437" cy="423065"/>
              </a:xfrm>
              <a:prstGeom prst="rect">
                <a:avLst/>
              </a:prstGeom>
              <a:blipFill>
                <a:blip r:embed="rId10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D32F253-E7D8-1149-95E6-FFB3AD231C49}"/>
                  </a:ext>
                </a:extLst>
              </p:cNvPr>
              <p:cNvSpPr/>
              <p:nvPr/>
            </p:nvSpPr>
            <p:spPr>
              <a:xfrm>
                <a:off x="8878340" y="5549494"/>
                <a:ext cx="661463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D32F253-E7D8-1149-95E6-FFB3AD231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340" y="5549494"/>
                <a:ext cx="661463" cy="410112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DE84139-9690-C94D-9766-06874D5504EC}"/>
                  </a:ext>
                </a:extLst>
              </p:cNvPr>
              <p:cNvSpPr/>
              <p:nvPr/>
            </p:nvSpPr>
            <p:spPr>
              <a:xfrm>
                <a:off x="7894334" y="6430332"/>
                <a:ext cx="754437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DE84139-9690-C94D-9766-06874D550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334" y="6430332"/>
                <a:ext cx="754437" cy="414857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313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3DBD-69F4-5440-A4A8-4A252A22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Removing errors from initial Euler half step:</a:t>
            </a:r>
            <a:br>
              <a:rPr lang="en-US" dirty="0"/>
            </a:br>
            <a:r>
              <a:rPr lang="en-US" dirty="0"/>
              <a:t>Modified midpoint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4E190-9BAD-2D47-9917-DD507AC7E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as the final time of the calculation, achieved at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can write the final solution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two ways: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Or we can use the average of the two: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half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70C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rgbClr val="FF0000"/>
                    </a:solidFill>
                  </a:rPr>
                  <a:t>This cancels the error from the initial Euler step!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Proved by mathematician William </a:t>
                </a:r>
                <a:r>
                  <a:rPr lang="en-US" dirty="0" err="1"/>
                  <a:t>Gragg</a:t>
                </a:r>
                <a:r>
                  <a:rPr lang="en-US" dirty="0"/>
                  <a:t> in 1965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4E190-9BAD-2D47-9917-DD507AC7E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A3B4C-195C-9848-90E9-8AC53F024DA9}"/>
              </a:ext>
            </a:extLst>
          </p:cNvPr>
          <p:cNvGrpSpPr/>
          <p:nvPr/>
        </p:nvGrpSpPr>
        <p:grpSpPr>
          <a:xfrm>
            <a:off x="1837498" y="5640246"/>
            <a:ext cx="7972746" cy="1032184"/>
            <a:chOff x="1837498" y="5830951"/>
            <a:chExt cx="7972746" cy="103218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D0E0FC48-1F24-8A49-9B59-156E33E4F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13" t="74556" r="4264" b="4216"/>
            <a:stretch/>
          </p:blipFill>
          <p:spPr>
            <a:xfrm>
              <a:off x="1837498" y="5830951"/>
              <a:ext cx="7972746" cy="1032184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07E55-C84C-0543-96CF-8326FF43FD8F}"/>
                </a:ext>
              </a:extLst>
            </p:cNvPr>
            <p:cNvSpPr/>
            <p:nvPr/>
          </p:nvSpPr>
          <p:spPr>
            <a:xfrm>
              <a:off x="2208945" y="6279068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43FC88-5A41-5848-AB0C-2ACEABC477A7}"/>
                </a:ext>
              </a:extLst>
            </p:cNvPr>
            <p:cNvSpPr/>
            <p:nvPr/>
          </p:nvSpPr>
          <p:spPr>
            <a:xfrm>
              <a:off x="3902469" y="6279068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68E5F0-61F9-074C-BEFB-1EEC635B9B84}"/>
                </a:ext>
              </a:extLst>
            </p:cNvPr>
            <p:cNvSpPr/>
            <p:nvPr/>
          </p:nvSpPr>
          <p:spPr>
            <a:xfrm>
              <a:off x="5629383" y="6286955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2BB266-755A-2B45-A426-6EB4E05295C6}"/>
                </a:ext>
              </a:extLst>
            </p:cNvPr>
            <p:cNvSpPr/>
            <p:nvPr/>
          </p:nvSpPr>
          <p:spPr>
            <a:xfrm>
              <a:off x="7361436" y="6281453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4D5AEC2-EC9D-EA42-BB63-BC6B8BBFCC0E}"/>
                </a:ext>
              </a:extLst>
            </p:cNvPr>
            <p:cNvSpPr/>
            <p:nvPr/>
          </p:nvSpPr>
          <p:spPr>
            <a:xfrm>
              <a:off x="9054960" y="6279068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89BE0F-F44D-FD4C-A001-908CBEC0A235}"/>
                </a:ext>
              </a:extLst>
            </p:cNvPr>
            <p:cNvSpPr/>
            <p:nvPr/>
          </p:nvSpPr>
          <p:spPr>
            <a:xfrm>
              <a:off x="3078693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154C15-7637-4448-A6BD-BB0C15C6B35F}"/>
                </a:ext>
              </a:extLst>
            </p:cNvPr>
            <p:cNvSpPr/>
            <p:nvPr/>
          </p:nvSpPr>
          <p:spPr>
            <a:xfrm>
              <a:off x="4785190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FDF00B-CE0A-FA49-AA39-0DEC0CB4D037}"/>
                </a:ext>
              </a:extLst>
            </p:cNvPr>
            <p:cNvSpPr/>
            <p:nvPr/>
          </p:nvSpPr>
          <p:spPr>
            <a:xfrm>
              <a:off x="6489846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364F5F-CEE5-0B41-B341-E83C23E8C229}"/>
                </a:ext>
              </a:extLst>
            </p:cNvPr>
            <p:cNvSpPr/>
            <p:nvPr/>
          </p:nvSpPr>
          <p:spPr>
            <a:xfrm>
              <a:off x="8194497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F5A921-D9B9-7F4C-8AD5-2409AF56B548}"/>
                  </a:ext>
                </a:extLst>
              </p:cNvPr>
              <p:cNvSpPr/>
              <p:nvPr/>
            </p:nvSpPr>
            <p:spPr>
              <a:xfrm>
                <a:off x="2032325" y="5546609"/>
                <a:ext cx="661463" cy="4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F5A921-D9B9-7F4C-8AD5-2409AF56B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325" y="5546609"/>
                <a:ext cx="661463" cy="41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34B3D8-104C-E34D-96AD-ACF95B855A71}"/>
                  </a:ext>
                </a:extLst>
              </p:cNvPr>
              <p:cNvSpPr/>
              <p:nvPr/>
            </p:nvSpPr>
            <p:spPr>
              <a:xfrm>
                <a:off x="2778530" y="6432576"/>
                <a:ext cx="754437" cy="4208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34B3D8-104C-E34D-96AD-ACF95B855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30" y="6432576"/>
                <a:ext cx="754437" cy="420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60F08C-6DEA-EC4A-AF78-C8FA3F5EA797}"/>
                  </a:ext>
                </a:extLst>
              </p:cNvPr>
              <p:cNvSpPr/>
              <p:nvPr/>
            </p:nvSpPr>
            <p:spPr>
              <a:xfrm>
                <a:off x="3725849" y="5546609"/>
                <a:ext cx="661463" cy="416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60F08C-6DEA-EC4A-AF78-C8FA3F5EA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849" y="5546609"/>
                <a:ext cx="661463" cy="416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87940EA-2D70-9842-BE79-FD093E7C43EF}"/>
                  </a:ext>
                </a:extLst>
              </p:cNvPr>
              <p:cNvSpPr/>
              <p:nvPr/>
            </p:nvSpPr>
            <p:spPr>
              <a:xfrm>
                <a:off x="4445287" y="6432575"/>
                <a:ext cx="754437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87940EA-2D70-9842-BE79-FD093E7C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87" y="6432575"/>
                <a:ext cx="754437" cy="421462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263171-961F-CA47-9986-728CDB11ABF5}"/>
                  </a:ext>
                </a:extLst>
              </p:cNvPr>
              <p:cNvSpPr/>
              <p:nvPr/>
            </p:nvSpPr>
            <p:spPr>
              <a:xfrm>
                <a:off x="5433923" y="5543004"/>
                <a:ext cx="661463" cy="416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263171-961F-CA47-9986-728CDB11A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23" y="5543004"/>
                <a:ext cx="661463" cy="416781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238FC9C-23A3-ED41-BA10-C1B6E7836C34}"/>
                  </a:ext>
                </a:extLst>
              </p:cNvPr>
              <p:cNvSpPr/>
              <p:nvPr/>
            </p:nvSpPr>
            <p:spPr>
              <a:xfrm>
                <a:off x="6211569" y="6431935"/>
                <a:ext cx="754437" cy="423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238FC9C-23A3-ED41-BA10-C1B6E7836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569" y="6431935"/>
                <a:ext cx="754437" cy="423065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D32F253-E7D8-1149-95E6-FFB3AD231C49}"/>
                  </a:ext>
                </a:extLst>
              </p:cNvPr>
              <p:cNvSpPr/>
              <p:nvPr/>
            </p:nvSpPr>
            <p:spPr>
              <a:xfrm>
                <a:off x="8878340" y="5549494"/>
                <a:ext cx="661463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D32F253-E7D8-1149-95E6-FFB3AD231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340" y="5549494"/>
                <a:ext cx="661463" cy="410112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1E2809C-8A8C-F44D-A659-CE51D3B11995}"/>
                  </a:ext>
                </a:extLst>
              </p:cNvPr>
              <p:cNvSpPr/>
              <p:nvPr/>
            </p:nvSpPr>
            <p:spPr>
              <a:xfrm>
                <a:off x="7894334" y="6430332"/>
                <a:ext cx="754437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1E2809C-8A8C-F44D-A659-CE51D3B11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334" y="6430332"/>
                <a:ext cx="754437" cy="414857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6EEAE335-356C-D641-A8DD-918C26F6D953}"/>
              </a:ext>
            </a:extLst>
          </p:cNvPr>
          <p:cNvSpPr/>
          <p:nvPr/>
        </p:nvSpPr>
        <p:spPr>
          <a:xfrm>
            <a:off x="8221039" y="5297633"/>
            <a:ext cx="1892378" cy="1311255"/>
          </a:xfrm>
          <a:prstGeom prst="arc">
            <a:avLst>
              <a:gd name="adj1" fmla="val 792753"/>
              <a:gd name="adj2" fmla="val 9673942"/>
            </a:avLst>
          </a:prstGeom>
          <a:ln w="28575">
            <a:solidFill>
              <a:schemeClr val="bg1">
                <a:lumMod val="5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C715A6-B3FE-314A-9F93-5658D0B88D07}"/>
              </a:ext>
            </a:extLst>
          </p:cNvPr>
          <p:cNvCxnSpPr>
            <a:stCxn id="16" idx="0"/>
          </p:cNvCxnSpPr>
          <p:nvPr/>
        </p:nvCxnSpPr>
        <p:spPr>
          <a:xfrm>
            <a:off x="9132016" y="6088363"/>
            <a:ext cx="0" cy="54939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16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3DBD-69F4-5440-A4A8-4A252A22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Modified midpoint method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4E190-9BAD-2D47-9917-DD507AC7E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half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70C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rgbClr val="FF0000"/>
                    </a:solidFill>
                  </a:rPr>
                  <a:t>This cancels the error from the initial Euler step!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Proved by mathematician William </a:t>
                </a:r>
                <a:r>
                  <a:rPr lang="en-US" dirty="0" err="1"/>
                  <a:t>Gragg</a:t>
                </a:r>
                <a:r>
                  <a:rPr lang="en-US" dirty="0"/>
                  <a:t> in 1965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Modified midpoint method: Using the iterative steps from the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   previous slide and the above expression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 result is symmetric in time.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4E190-9BAD-2D47-9917-DD507AC7E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2254F63-6A11-3C49-A3F4-898448F8D6B5}"/>
              </a:ext>
            </a:extLst>
          </p:cNvPr>
          <p:cNvGrpSpPr/>
          <p:nvPr/>
        </p:nvGrpSpPr>
        <p:grpSpPr>
          <a:xfrm>
            <a:off x="1837498" y="5640246"/>
            <a:ext cx="7972746" cy="1032184"/>
            <a:chOff x="1837498" y="5830951"/>
            <a:chExt cx="7972746" cy="1032184"/>
          </a:xfrm>
        </p:grpSpPr>
        <p:pic>
          <p:nvPicPr>
            <p:cNvPr id="31" name="Content Placeholder 4">
              <a:extLst>
                <a:ext uri="{FF2B5EF4-FFF2-40B4-BE49-F238E27FC236}">
                  <a16:creationId xmlns:a16="http://schemas.microsoft.com/office/drawing/2014/main" id="{800EF476-ACC0-ED40-93F8-3E2A1EAE8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13" t="74556" r="4264" b="4216"/>
            <a:stretch/>
          </p:blipFill>
          <p:spPr>
            <a:xfrm>
              <a:off x="1837498" y="5830951"/>
              <a:ext cx="7972746" cy="1032184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B77073-F234-5347-818F-B4D9C91D3E1F}"/>
                </a:ext>
              </a:extLst>
            </p:cNvPr>
            <p:cNvSpPr/>
            <p:nvPr/>
          </p:nvSpPr>
          <p:spPr>
            <a:xfrm>
              <a:off x="2208945" y="6279068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EEF6DDD-DD79-9F46-98DC-413E26782757}"/>
                </a:ext>
              </a:extLst>
            </p:cNvPr>
            <p:cNvSpPr/>
            <p:nvPr/>
          </p:nvSpPr>
          <p:spPr>
            <a:xfrm>
              <a:off x="3902469" y="6279068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91ECEE-E121-0140-8737-2FFA3E568089}"/>
                </a:ext>
              </a:extLst>
            </p:cNvPr>
            <p:cNvSpPr/>
            <p:nvPr/>
          </p:nvSpPr>
          <p:spPr>
            <a:xfrm>
              <a:off x="5629383" y="6286955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CA9A4B2-3BB3-B742-86BD-FBE0CE4F3CA2}"/>
                </a:ext>
              </a:extLst>
            </p:cNvPr>
            <p:cNvSpPr/>
            <p:nvPr/>
          </p:nvSpPr>
          <p:spPr>
            <a:xfrm>
              <a:off x="7361436" y="6281453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1E5ED8-CE28-1248-B1D5-F2665B7B848B}"/>
                </a:ext>
              </a:extLst>
            </p:cNvPr>
            <p:cNvSpPr/>
            <p:nvPr/>
          </p:nvSpPr>
          <p:spPr>
            <a:xfrm>
              <a:off x="9054960" y="6279068"/>
              <a:ext cx="154112" cy="1525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1D7489-C539-3741-93F8-0CE3464BA930}"/>
                </a:ext>
              </a:extLst>
            </p:cNvPr>
            <p:cNvSpPr/>
            <p:nvPr/>
          </p:nvSpPr>
          <p:spPr>
            <a:xfrm>
              <a:off x="3078693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E09CF21-6C40-6C4A-99B6-AB4EAEDAC590}"/>
                </a:ext>
              </a:extLst>
            </p:cNvPr>
            <p:cNvSpPr/>
            <p:nvPr/>
          </p:nvSpPr>
          <p:spPr>
            <a:xfrm>
              <a:off x="4785190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70352A0-EB59-EA4C-A5E3-C4FC4306C0EA}"/>
                </a:ext>
              </a:extLst>
            </p:cNvPr>
            <p:cNvSpPr/>
            <p:nvPr/>
          </p:nvSpPr>
          <p:spPr>
            <a:xfrm>
              <a:off x="6489846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B9E3696-C804-B34B-8CC6-A0B354C8584C}"/>
                </a:ext>
              </a:extLst>
            </p:cNvPr>
            <p:cNvSpPr/>
            <p:nvPr/>
          </p:nvSpPr>
          <p:spPr>
            <a:xfrm>
              <a:off x="8194497" y="6279067"/>
              <a:ext cx="154112" cy="15255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1B76105-359E-9F4E-A58B-86D87A3D8A0C}"/>
                  </a:ext>
                </a:extLst>
              </p:cNvPr>
              <p:cNvSpPr/>
              <p:nvPr/>
            </p:nvSpPr>
            <p:spPr>
              <a:xfrm>
                <a:off x="2032325" y="5546609"/>
                <a:ext cx="661463" cy="4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1B76105-359E-9F4E-A58B-86D87A3D8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325" y="5546609"/>
                <a:ext cx="661463" cy="41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C302CF-80AB-7A47-BED5-AE91A294CC53}"/>
                  </a:ext>
                </a:extLst>
              </p:cNvPr>
              <p:cNvSpPr/>
              <p:nvPr/>
            </p:nvSpPr>
            <p:spPr>
              <a:xfrm>
                <a:off x="2778530" y="6432576"/>
                <a:ext cx="754437" cy="4208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C302CF-80AB-7A47-BED5-AE91A294C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30" y="6432576"/>
                <a:ext cx="754437" cy="420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2A901B-202C-9C47-AE15-86D6CE961C0B}"/>
                  </a:ext>
                </a:extLst>
              </p:cNvPr>
              <p:cNvSpPr/>
              <p:nvPr/>
            </p:nvSpPr>
            <p:spPr>
              <a:xfrm>
                <a:off x="3725849" y="5546609"/>
                <a:ext cx="661463" cy="416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2A901B-202C-9C47-AE15-86D6CE961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849" y="5546609"/>
                <a:ext cx="661463" cy="416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49970FE-4A2D-F944-9AC0-8F86DA7BBDC8}"/>
                  </a:ext>
                </a:extLst>
              </p:cNvPr>
              <p:cNvSpPr/>
              <p:nvPr/>
            </p:nvSpPr>
            <p:spPr>
              <a:xfrm>
                <a:off x="4445287" y="6432575"/>
                <a:ext cx="754437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49970FE-4A2D-F944-9AC0-8F86DA7BB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87" y="6432575"/>
                <a:ext cx="754437" cy="421462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0AC814-FA7F-EC4A-AF2C-6F7593C77869}"/>
                  </a:ext>
                </a:extLst>
              </p:cNvPr>
              <p:cNvSpPr/>
              <p:nvPr/>
            </p:nvSpPr>
            <p:spPr>
              <a:xfrm>
                <a:off x="5433923" y="5543004"/>
                <a:ext cx="661463" cy="416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0AC814-FA7F-EC4A-AF2C-6F7593C77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23" y="5543004"/>
                <a:ext cx="661463" cy="416781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DCEA82-81AF-7F41-847F-4F9C68369090}"/>
                  </a:ext>
                </a:extLst>
              </p:cNvPr>
              <p:cNvSpPr/>
              <p:nvPr/>
            </p:nvSpPr>
            <p:spPr>
              <a:xfrm>
                <a:off x="6211569" y="6431935"/>
                <a:ext cx="754437" cy="423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DCEA82-81AF-7F41-847F-4F9C68369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569" y="6431935"/>
                <a:ext cx="754437" cy="423065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DCA8F4D-CB0D-D54A-8EAB-6D2623132B70}"/>
                  </a:ext>
                </a:extLst>
              </p:cNvPr>
              <p:cNvSpPr/>
              <p:nvPr/>
            </p:nvSpPr>
            <p:spPr>
              <a:xfrm>
                <a:off x="8878340" y="5549494"/>
                <a:ext cx="661463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DCA8F4D-CB0D-D54A-8EAB-6D262313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340" y="5549494"/>
                <a:ext cx="661463" cy="410112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471B92-6EC9-F94D-AC6A-2F5B7CEC076A}"/>
                  </a:ext>
                </a:extLst>
              </p:cNvPr>
              <p:cNvSpPr/>
              <p:nvPr/>
            </p:nvSpPr>
            <p:spPr>
              <a:xfrm>
                <a:off x="7894334" y="6430332"/>
                <a:ext cx="754437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half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8471B92-6EC9-F94D-AC6A-2F5B7CEC0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334" y="6430332"/>
                <a:ext cx="754437" cy="414857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352E5BC-E184-B04A-A74F-E863B8FEA01E}"/>
              </a:ext>
            </a:extLst>
          </p:cNvPr>
          <p:cNvSpPr/>
          <p:nvPr/>
        </p:nvSpPr>
        <p:spPr>
          <a:xfrm>
            <a:off x="8221039" y="5297633"/>
            <a:ext cx="1892378" cy="1311255"/>
          </a:xfrm>
          <a:prstGeom prst="arc">
            <a:avLst>
              <a:gd name="adj1" fmla="val 792753"/>
              <a:gd name="adj2" fmla="val 9673942"/>
            </a:avLst>
          </a:prstGeom>
          <a:ln w="28575">
            <a:solidFill>
              <a:schemeClr val="bg1">
                <a:lumMod val="5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3E82BAD-8145-0A47-A07F-43422861F25A}"/>
              </a:ext>
            </a:extLst>
          </p:cNvPr>
          <p:cNvCxnSpPr>
            <a:stCxn id="37" idx="0"/>
          </p:cNvCxnSpPr>
          <p:nvPr/>
        </p:nvCxnSpPr>
        <p:spPr>
          <a:xfrm>
            <a:off x="9132016" y="6088363"/>
            <a:ext cx="0" cy="54939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591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ACAA5-C004-FD4A-8214-7441CFAE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rtl="1"/>
            <a:r>
              <a:rPr lang="en-US" dirty="0"/>
              <a:t>THE BULIRSCH-STOER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6BD81-05A9-4445-897A-1487B6C05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935984" cy="4351338"/>
          </a:xfrm>
        </p:spPr>
        <p:txBody>
          <a:bodyPr/>
          <a:lstStyle/>
          <a:p>
            <a:r>
              <a:rPr lang="en-US" dirty="0"/>
              <a:t>The modified midpoint offers little advantage over either the ordinary leapfrog method (if you want an energy conserving solution) or the fourth-order Runge-</a:t>
            </a:r>
            <a:r>
              <a:rPr lang="en-US" dirty="0" err="1"/>
              <a:t>Kutta</a:t>
            </a:r>
            <a:r>
              <a:rPr lang="en-US" dirty="0"/>
              <a:t> method (which is significantly more accurate). </a:t>
            </a:r>
          </a:p>
          <a:p>
            <a:endParaRPr lang="en-US" dirty="0"/>
          </a:p>
          <a:p>
            <a:r>
              <a:rPr lang="en-US" dirty="0"/>
              <a:t>It plays an important role, nonetheless, as the basis for the powerful </a:t>
            </a:r>
            <a:r>
              <a:rPr lang="en-US" dirty="0" err="1"/>
              <a:t>Bulirsch-Stoer</a:t>
            </a:r>
            <a:r>
              <a:rPr lang="en-US" dirty="0"/>
              <a:t> method, which achieve high order accuracy with a few relatively large steps.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00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26B2-FE80-7B47-8D51-D7C38940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Simple example of </a:t>
            </a:r>
            <a:r>
              <a:rPr lang="en-US" dirty="0" err="1"/>
              <a:t>Bulirsch-Stoer</a:t>
            </a:r>
            <a:r>
              <a:rPr lang="en-US" dirty="0"/>
              <a:t>: First order</a:t>
            </a:r>
            <a:br>
              <a:rPr lang="en-US" dirty="0"/>
            </a:br>
            <a:r>
              <a:rPr lang="en-US" dirty="0"/>
              <a:t>ODE with one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B5C85-AF11-2246-856E-C359D2A7A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403" y="1342935"/>
                <a:ext cx="11131193" cy="57873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solve the equation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would like to solve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</a:t>
                </a:r>
              </a:p>
              <a:p>
                <a:r>
                  <a:rPr lang="en-US" dirty="0"/>
                  <a:t>Start by using the modified midpoint method with a single step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More specifically, two half steps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Call this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Now perform the calculation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B5C85-AF11-2246-856E-C359D2A7A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403" y="1342935"/>
                <a:ext cx="11131193" cy="5787329"/>
              </a:xfrm>
              <a:blipFill>
                <a:blip r:embed="rId2"/>
                <a:stretch>
                  <a:fillRect l="-912" t="-1754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BF8FA6-E480-D546-AD4F-42BF4A34AD65}"/>
                  </a:ext>
                </a:extLst>
              </p:cNvPr>
              <p:cNvSpPr txBox="1"/>
              <p:nvPr/>
            </p:nvSpPr>
            <p:spPr>
              <a:xfrm>
                <a:off x="3842962" y="3927560"/>
                <a:ext cx="7818634" cy="2273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half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4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half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solidFill>
                      <a:srgbClr val="0070C0"/>
                    </a:solidFill>
                  </a:rPr>
                  <a:t> </a:t>
                </a:r>
                <a:endParaRPr lang="en-US" sz="2400" b="0" dirty="0"/>
              </a:p>
              <a:p>
                <a:pPr lvl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half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BF8FA6-E480-D546-AD4F-42BF4A34A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962" y="3927560"/>
                <a:ext cx="7818634" cy="2273828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886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9A17-0584-4247-B532-1D2A7011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Performing Richardson extrapolation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89A2-2AF5-E64E-96AF-C42C162D4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We can write the “exact” expressions since we know the form of the errors (using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600"/>
                  </a:spcBef>
                </a:pPr>
                <a:r>
                  <a:rPr lang="en-US" dirty="0">
                    <a:ea typeface="Cambria Math" panose="02040503050406030204" pitchFamily="18" charset="0"/>
                  </a:rPr>
                  <a:t>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89A2-2AF5-E64E-96AF-C42C162D4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04C974-1A3D-3545-813A-BE1329A855E8}"/>
              </a:ext>
            </a:extLst>
          </p:cNvPr>
          <p:cNvSpPr txBox="1"/>
          <p:nvPr/>
        </p:nvSpPr>
        <p:spPr>
          <a:xfrm>
            <a:off x="7767264" y="4489807"/>
            <a:ext cx="4281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New estimate accurate to fourth order!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5C340A-F973-0F49-BC0C-F8058ED9BED4}"/>
              </a:ext>
            </a:extLst>
          </p:cNvPr>
          <p:cNvCxnSpPr>
            <a:cxnSpLocks/>
          </p:cNvCxnSpPr>
          <p:nvPr/>
        </p:nvCxnSpPr>
        <p:spPr>
          <a:xfrm>
            <a:off x="8794679" y="4889917"/>
            <a:ext cx="0" cy="39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3F7B809A-35DD-4641-889A-DDD5564C6FD6}"/>
              </a:ext>
            </a:extLst>
          </p:cNvPr>
          <p:cNvSpPr/>
          <p:nvPr/>
        </p:nvSpPr>
        <p:spPr>
          <a:xfrm rot="16200000">
            <a:off x="6061753" y="4417887"/>
            <a:ext cx="410967" cy="3164443"/>
          </a:xfrm>
          <a:prstGeom prst="leftBrace">
            <a:avLst>
              <a:gd name="adj1" fmla="val 6944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CABCD-DCC3-744F-9EB7-D7C6D9450385}"/>
                  </a:ext>
                </a:extLst>
              </p:cNvPr>
              <p:cNvSpPr/>
              <p:nvPr/>
            </p:nvSpPr>
            <p:spPr>
              <a:xfrm>
                <a:off x="5948531" y="6196515"/>
                <a:ext cx="86344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CABCD-DCC3-744F-9EB7-D7C6D945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1" y="6196515"/>
                <a:ext cx="863441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A68700D-AD89-5C42-B4D7-38D1445FA350}"/>
              </a:ext>
            </a:extLst>
          </p:cNvPr>
          <p:cNvSpPr/>
          <p:nvPr/>
        </p:nvSpPr>
        <p:spPr>
          <a:xfrm>
            <a:off x="600891" y="3452314"/>
            <a:ext cx="11447673" cy="328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58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9A17-0584-4247-B532-1D2A7011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Performing Richardson extrapolation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89A2-2AF5-E64E-96AF-C42C162D4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We can write the “exact” expressions since we know the form of the errors (using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600"/>
                  </a:spcBef>
                </a:pPr>
                <a:r>
                  <a:rPr lang="en-US" dirty="0">
                    <a:ea typeface="Cambria Math" panose="02040503050406030204" pitchFamily="18" charset="0"/>
                  </a:rPr>
                  <a:t>Equate the two to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Substitute back: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89A2-2AF5-E64E-96AF-C42C162D4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04C974-1A3D-3545-813A-BE1329A855E8}"/>
              </a:ext>
            </a:extLst>
          </p:cNvPr>
          <p:cNvSpPr txBox="1"/>
          <p:nvPr/>
        </p:nvSpPr>
        <p:spPr>
          <a:xfrm>
            <a:off x="7767264" y="4489807"/>
            <a:ext cx="4281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New estimate accurate to fourth order!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5C340A-F973-0F49-BC0C-F8058ED9BED4}"/>
              </a:ext>
            </a:extLst>
          </p:cNvPr>
          <p:cNvCxnSpPr>
            <a:cxnSpLocks/>
          </p:cNvCxnSpPr>
          <p:nvPr/>
        </p:nvCxnSpPr>
        <p:spPr>
          <a:xfrm>
            <a:off x="8794679" y="4889917"/>
            <a:ext cx="0" cy="39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3F7B809A-35DD-4641-889A-DDD5564C6FD6}"/>
              </a:ext>
            </a:extLst>
          </p:cNvPr>
          <p:cNvSpPr/>
          <p:nvPr/>
        </p:nvSpPr>
        <p:spPr>
          <a:xfrm rot="16200000">
            <a:off x="6061753" y="4417887"/>
            <a:ext cx="410967" cy="3164443"/>
          </a:xfrm>
          <a:prstGeom prst="leftBrace">
            <a:avLst>
              <a:gd name="adj1" fmla="val 6944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CABCD-DCC3-744F-9EB7-D7C6D9450385}"/>
                  </a:ext>
                </a:extLst>
              </p:cNvPr>
              <p:cNvSpPr/>
              <p:nvPr/>
            </p:nvSpPr>
            <p:spPr>
              <a:xfrm>
                <a:off x="5948531" y="6196515"/>
                <a:ext cx="86344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CABCD-DCC3-744F-9EB7-D7C6D945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1" y="6196515"/>
                <a:ext cx="863441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2AD84FE-C120-F24D-B7B7-B33C1852138D}"/>
              </a:ext>
            </a:extLst>
          </p:cNvPr>
          <p:cNvSpPr/>
          <p:nvPr/>
        </p:nvSpPr>
        <p:spPr>
          <a:xfrm>
            <a:off x="6540137" y="2725782"/>
            <a:ext cx="3648891" cy="587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912BF9-9B9F-C84D-AA3B-6408BCF7DE02}"/>
              </a:ext>
            </a:extLst>
          </p:cNvPr>
          <p:cNvSpPr/>
          <p:nvPr/>
        </p:nvSpPr>
        <p:spPr>
          <a:xfrm>
            <a:off x="2664823" y="2168433"/>
            <a:ext cx="3566797" cy="55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C1F97-E40E-6045-ACDB-4CEB02746C21}"/>
              </a:ext>
            </a:extLst>
          </p:cNvPr>
          <p:cNvSpPr/>
          <p:nvPr/>
        </p:nvSpPr>
        <p:spPr>
          <a:xfrm>
            <a:off x="600891" y="4606834"/>
            <a:ext cx="11447673" cy="2131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2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9A17-0584-4247-B532-1D2A7011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Performing Richardson extrapolation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89A2-2AF5-E64E-96AF-C42C162D4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We can write the “exact” expressions since we know the form of the errors (using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600"/>
                  </a:spcBef>
                </a:pPr>
                <a:r>
                  <a:rPr lang="en-US" dirty="0">
                    <a:ea typeface="Cambria Math" panose="02040503050406030204" pitchFamily="18" charset="0"/>
                  </a:rPr>
                  <a:t>Equate the two to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Substitute back: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89A2-2AF5-E64E-96AF-C42C162D4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3F7B809A-35DD-4641-889A-DDD5564C6FD6}"/>
              </a:ext>
            </a:extLst>
          </p:cNvPr>
          <p:cNvSpPr/>
          <p:nvPr/>
        </p:nvSpPr>
        <p:spPr>
          <a:xfrm rot="16200000">
            <a:off x="6061753" y="4417887"/>
            <a:ext cx="410967" cy="3164443"/>
          </a:xfrm>
          <a:prstGeom prst="leftBrace">
            <a:avLst>
              <a:gd name="adj1" fmla="val 6944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CABCD-DCC3-744F-9EB7-D7C6D9450385}"/>
                  </a:ext>
                </a:extLst>
              </p:cNvPr>
              <p:cNvSpPr/>
              <p:nvPr/>
            </p:nvSpPr>
            <p:spPr>
              <a:xfrm>
                <a:off x="5948531" y="6196515"/>
                <a:ext cx="86344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CABCD-DCC3-744F-9EB7-D7C6D945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1" y="6196515"/>
                <a:ext cx="863441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41F01C3-2E3A-AF43-BAFC-BDA1915BE4D9}"/>
              </a:ext>
            </a:extLst>
          </p:cNvPr>
          <p:cNvSpPr/>
          <p:nvPr/>
        </p:nvSpPr>
        <p:spPr>
          <a:xfrm>
            <a:off x="600891" y="5024846"/>
            <a:ext cx="11447673" cy="1713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5A78C5F-F161-0D40-95A4-00419C03D919}"/>
              </a:ext>
            </a:extLst>
          </p:cNvPr>
          <p:cNvSpPr/>
          <p:nvPr/>
        </p:nvSpPr>
        <p:spPr>
          <a:xfrm>
            <a:off x="4484914" y="2673531"/>
            <a:ext cx="478972" cy="1314995"/>
          </a:xfrm>
          <a:prstGeom prst="arc">
            <a:avLst>
              <a:gd name="adj1" fmla="val 16200000"/>
              <a:gd name="adj2" fmla="val 5053312"/>
            </a:avLst>
          </a:prstGeom>
          <a:ln w="381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54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9A17-0584-4247-B532-1D2A7011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Performing Richardson extrapolation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89A2-2AF5-E64E-96AF-C42C162D4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</p:spPr>
            <p:txBody>
              <a:bodyPr/>
              <a:lstStyle/>
              <a:p>
                <a:r>
                  <a:rPr lang="en-US" dirty="0"/>
                  <a:t>We can write the “exact” expressions since we know the form of the errors (using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600"/>
                  </a:spcBef>
                </a:pPr>
                <a:r>
                  <a:rPr lang="en-US" dirty="0">
                    <a:ea typeface="Cambria Math" panose="02040503050406030204" pitchFamily="18" charset="0"/>
                  </a:rPr>
                  <a:t>Equate the two to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Substitute back: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89A2-2AF5-E64E-96AF-C42C162D4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532437"/>
              </a:xfrm>
              <a:blipFill>
                <a:blip r:embed="rId2"/>
                <a:stretch>
                  <a:fillRect l="-965" t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04C974-1A3D-3545-813A-BE1329A855E8}"/>
              </a:ext>
            </a:extLst>
          </p:cNvPr>
          <p:cNvSpPr txBox="1"/>
          <p:nvPr/>
        </p:nvSpPr>
        <p:spPr>
          <a:xfrm>
            <a:off x="7767264" y="4489807"/>
            <a:ext cx="4281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New estimate accurate to fourth order!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5C340A-F973-0F49-BC0C-F8058ED9BED4}"/>
              </a:ext>
            </a:extLst>
          </p:cNvPr>
          <p:cNvCxnSpPr>
            <a:cxnSpLocks/>
          </p:cNvCxnSpPr>
          <p:nvPr/>
        </p:nvCxnSpPr>
        <p:spPr>
          <a:xfrm>
            <a:off x="8794679" y="4889917"/>
            <a:ext cx="0" cy="39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3F7B809A-35DD-4641-889A-DDD5564C6FD6}"/>
              </a:ext>
            </a:extLst>
          </p:cNvPr>
          <p:cNvSpPr/>
          <p:nvPr/>
        </p:nvSpPr>
        <p:spPr>
          <a:xfrm rot="16200000">
            <a:off x="6061753" y="4417887"/>
            <a:ext cx="410967" cy="3164443"/>
          </a:xfrm>
          <a:prstGeom prst="leftBrace">
            <a:avLst>
              <a:gd name="adj1" fmla="val 6944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CABCD-DCC3-744F-9EB7-D7C6D9450385}"/>
                  </a:ext>
                </a:extLst>
              </p:cNvPr>
              <p:cNvSpPr/>
              <p:nvPr/>
            </p:nvSpPr>
            <p:spPr>
              <a:xfrm>
                <a:off x="5948531" y="6196515"/>
                <a:ext cx="86344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7CABCD-DCC3-744F-9EB7-D7C6D945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1" y="6196515"/>
                <a:ext cx="863441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73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F0B68-2637-CA44-8762-8C14FB5A5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128"/>
            <a:ext cx="5038618" cy="5909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from math import sin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numpy</a:t>
            </a:r>
            <a:r>
              <a:rPr lang="en-US" sz="2000" dirty="0"/>
              <a:t> import </a:t>
            </a:r>
            <a:r>
              <a:rPr lang="en-US" sz="2000" dirty="0" err="1"/>
              <a:t>arange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pylab</a:t>
            </a:r>
            <a:r>
              <a:rPr lang="en-US" sz="2000" dirty="0"/>
              <a:t> import plot, </a:t>
            </a:r>
            <a:r>
              <a:rPr lang="en-US" sz="2000" dirty="0" err="1"/>
              <a:t>xlabel</a:t>
            </a:r>
            <a:r>
              <a:rPr lang="en-US" sz="2000" dirty="0"/>
              <a:t>, </a:t>
            </a:r>
            <a:r>
              <a:rPr lang="en-US" sz="2000" dirty="0" err="1"/>
              <a:t>ylabel</a:t>
            </a:r>
            <a:r>
              <a:rPr lang="en-US" sz="2000" dirty="0"/>
              <a:t> , show </a:t>
            </a:r>
          </a:p>
          <a:p>
            <a:pPr marL="0" indent="0">
              <a:buNone/>
            </a:pPr>
            <a:r>
              <a:rPr lang="en-US" sz="2000" dirty="0"/>
              <a:t>def f(</a:t>
            </a:r>
            <a:r>
              <a:rPr lang="en-US" sz="2000" dirty="0" err="1"/>
              <a:t>y,t</a:t>
            </a:r>
            <a:r>
              <a:rPr lang="en-US" sz="2000" dirty="0"/>
              <a:t>):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    return  -y**3 + </a:t>
            </a:r>
            <a:r>
              <a:rPr lang="en-US" sz="2000" dirty="0" err="1"/>
              <a:t>np.sin</a:t>
            </a:r>
            <a:r>
              <a:rPr lang="en-US" sz="2000" dirty="0"/>
              <a:t>(t)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a = 0.0           </a:t>
            </a:r>
            <a:r>
              <a:rPr lang="en-US" sz="2000" dirty="0">
                <a:solidFill>
                  <a:srgbClr val="FF0000"/>
                </a:solidFill>
              </a:rPr>
              <a:t># Start of the interval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b = 10.0        </a:t>
            </a:r>
            <a:r>
              <a:rPr lang="en-US" sz="2000" dirty="0">
                <a:solidFill>
                  <a:srgbClr val="FF0000"/>
                </a:solidFill>
              </a:rPr>
              <a:t># End of the interval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N = 1000      </a:t>
            </a:r>
            <a:r>
              <a:rPr lang="en-US" sz="2000" dirty="0">
                <a:solidFill>
                  <a:srgbClr val="FF0000"/>
                </a:solidFill>
              </a:rPr>
              <a:t># Number of steps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h = (b-a)/N  </a:t>
            </a:r>
            <a:r>
              <a:rPr lang="en-US" sz="2000" dirty="0">
                <a:solidFill>
                  <a:srgbClr val="FF0000"/>
                </a:solidFill>
              </a:rPr>
              <a:t># Size of a single step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y = 0.0          </a:t>
            </a:r>
            <a:r>
              <a:rPr lang="en-US" sz="2000" dirty="0">
                <a:solidFill>
                  <a:srgbClr val="FF0000"/>
                </a:solidFill>
              </a:rPr>
              <a:t># Initial condition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/>
              <a:t>tpoints</a:t>
            </a:r>
            <a:r>
              <a:rPr lang="en-US" sz="2000" dirty="0"/>
              <a:t> = </a:t>
            </a:r>
            <a:r>
              <a:rPr lang="en-US" sz="2000" dirty="0" err="1"/>
              <a:t>np.arange</a:t>
            </a:r>
            <a:r>
              <a:rPr lang="en-US" sz="2000" dirty="0"/>
              <a:t>(</a:t>
            </a:r>
            <a:r>
              <a:rPr lang="en-US" sz="2000" dirty="0" err="1"/>
              <a:t>a,b,h</a:t>
            </a:r>
            <a:r>
              <a:rPr lang="en-US" sz="2000" dirty="0"/>
              <a:t>)   </a:t>
            </a:r>
            <a:r>
              <a:rPr lang="en-US" sz="2000" dirty="0">
                <a:solidFill>
                  <a:srgbClr val="FF0000"/>
                </a:solidFill>
              </a:rPr>
              <a:t># The grid array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/>
              <a:t>ypoints</a:t>
            </a:r>
            <a:r>
              <a:rPr lang="en-US" sz="2000" dirty="0"/>
              <a:t> = []                              </a:t>
            </a:r>
            <a:r>
              <a:rPr lang="en-US" sz="2000" dirty="0">
                <a:solidFill>
                  <a:srgbClr val="FF0000"/>
                </a:solidFill>
              </a:rPr>
              <a:t># The points array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for t in </a:t>
            </a:r>
            <a:r>
              <a:rPr lang="en-US" sz="2000" dirty="0" err="1"/>
              <a:t>tpoints</a:t>
            </a:r>
            <a:r>
              <a:rPr lang="en-US" sz="2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</a:t>
            </a:r>
            <a:r>
              <a:rPr lang="en-US" sz="2000" dirty="0" err="1"/>
              <a:t>ypoints.append</a:t>
            </a:r>
            <a:r>
              <a:rPr lang="en-US" sz="2000" dirty="0"/>
              <a:t>(y)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</a:t>
            </a:r>
            <a:r>
              <a:rPr lang="en-US" sz="2000" dirty="0">
                <a:solidFill>
                  <a:srgbClr val="0070C0"/>
                </a:solidFill>
              </a:rPr>
              <a:t>y += h*f(</a:t>
            </a:r>
            <a:r>
              <a:rPr lang="en-US" sz="2000" dirty="0" err="1">
                <a:solidFill>
                  <a:srgbClr val="0070C0"/>
                </a:solidFill>
              </a:rPr>
              <a:t>y,t</a:t>
            </a:r>
            <a:r>
              <a:rPr lang="en-US" sz="2000" dirty="0">
                <a:solidFill>
                  <a:srgbClr val="0070C0"/>
                </a:solidFill>
              </a:rPr>
              <a:t>)                         </a:t>
            </a:r>
            <a:r>
              <a:rPr lang="en-US" sz="2000" dirty="0">
                <a:solidFill>
                  <a:srgbClr val="FF0000"/>
                </a:solidFill>
              </a:rPr>
              <a:t># Take a step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67C00-D4F0-1749-AD8E-CBF63530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8" y="1301799"/>
            <a:ext cx="6327658" cy="4218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AB0ED-1B75-634B-BAA5-052C9A66CA27}"/>
              </a:ext>
            </a:extLst>
          </p:cNvPr>
          <p:cNvSpPr txBox="1"/>
          <p:nvPr/>
        </p:nvSpPr>
        <p:spPr>
          <a:xfrm rot="16200000">
            <a:off x="5625788" y="3226351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y(t)</a:t>
            </a:r>
          </a:p>
        </p:txBody>
      </p:sp>
    </p:spTree>
    <p:extLst>
      <p:ext uri="{BB962C8B-B14F-4D97-AF65-F5344CB8AC3E}">
        <p14:creationId xmlns:p14="http://schemas.microsoft.com/office/powerpoint/2010/main" val="2795588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DE3E-976E-2148-9B29-D8C7FC62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Performing Richardson extrapolation,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50B0D-9082-674E-9B36-A274FAA10C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2935"/>
                <a:ext cx="10515600" cy="5355815"/>
              </a:xfrm>
            </p:spPr>
            <p:txBody>
              <a:bodyPr/>
              <a:lstStyle/>
              <a:p>
                <a:r>
                  <a:rPr lang="en-US" dirty="0"/>
                  <a:t>Let’s do another step: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3,1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Following the same steps as before: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Then we can write the “exact” result: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bSup>
                        </m:e>
                      </m:d>
                      <m:r>
                        <m:rPr>
                          <m:nor/>
                        </m:rPr>
                        <a:rPr lang="en-US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From what we had previously and </a:t>
                </a: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Equating these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50B0D-9082-674E-9B36-A274FAA10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2935"/>
                <a:ext cx="10515600" cy="5355815"/>
              </a:xfrm>
              <a:blipFill>
                <a:blip r:embed="rId2"/>
                <a:stretch>
                  <a:fillRect l="-965" t="-13270" b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710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DE3E-976E-2148-9B29-D8C7FC62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Performing Richardson extrapolation, cont.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50B0D-9082-674E-9B36-A274FAA10C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2935"/>
                <a:ext cx="10515600" cy="56229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From what we had previously and </a:t>
                </a: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Equating these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So, we have: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3,2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65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Three modified midpoint steps, and already have a sixth-order error!</a:t>
                </a:r>
              </a:p>
              <a:p>
                <a:pPr lvl="1"/>
                <a:r>
                  <a:rPr lang="en-US" dirty="0"/>
                  <a:t>Gain two orders of accuracy with each step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50B0D-9082-674E-9B36-A274FAA10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2935"/>
                <a:ext cx="10515600" cy="5622944"/>
              </a:xfrm>
              <a:blipFill>
                <a:blip r:embed="rId2"/>
                <a:stretch>
                  <a:fillRect l="-965" t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D4CD0C-C053-AE48-A34F-3B85DD8F6796}"/>
              </a:ext>
            </a:extLst>
          </p:cNvPr>
          <p:cNvSpPr txBox="1"/>
          <p:nvPr/>
        </p:nvSpPr>
        <p:spPr>
          <a:xfrm>
            <a:off x="7909165" y="3597893"/>
            <a:ext cx="412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New estimate accurate to sixth order!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24C0B6-8F25-A44E-992B-38CBC2BC0FD9}"/>
              </a:ext>
            </a:extLst>
          </p:cNvPr>
          <p:cNvCxnSpPr>
            <a:cxnSpLocks/>
          </p:cNvCxnSpPr>
          <p:nvPr/>
        </p:nvCxnSpPr>
        <p:spPr>
          <a:xfrm>
            <a:off x="8936580" y="3998003"/>
            <a:ext cx="0" cy="39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E17EBCBF-7F30-9749-A9CC-DB6A7D0E578B}"/>
              </a:ext>
            </a:extLst>
          </p:cNvPr>
          <p:cNvSpPr/>
          <p:nvPr/>
        </p:nvSpPr>
        <p:spPr>
          <a:xfrm rot="16200000">
            <a:off x="6030930" y="3605936"/>
            <a:ext cx="410967" cy="3164443"/>
          </a:xfrm>
          <a:prstGeom prst="leftBrace">
            <a:avLst>
              <a:gd name="adj1" fmla="val 6944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D1584E-65BA-6B40-9A41-6528BC3B4648}"/>
                  </a:ext>
                </a:extLst>
              </p:cNvPr>
              <p:cNvSpPr/>
              <p:nvPr/>
            </p:nvSpPr>
            <p:spPr>
              <a:xfrm>
                <a:off x="5886886" y="5312937"/>
                <a:ext cx="86344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D1584E-65BA-6B40-9A41-6528BC3B4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86" y="5312937"/>
                <a:ext cx="863441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716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8590-4FE0-BD43-9ECE-058403B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General Richardson extrapolation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86DCD-155F-0744-93CE-F7DF174A6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325562"/>
                <a:ext cx="6996701" cy="5532437"/>
              </a:xfrm>
            </p:spPr>
            <p:txBody>
              <a:bodyPr/>
              <a:lstStyle/>
              <a:p>
                <a:r>
                  <a:rPr lang="en-US" dirty="0"/>
                  <a:t>n is the number of modified midpoint steps, which gives 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Can go up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See Newman sec. 8.5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Giving an estimate on the result with an error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86DCD-155F-0744-93CE-F7DF174A6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325562"/>
                <a:ext cx="6996701" cy="5532437"/>
              </a:xfrm>
              <a:blipFill>
                <a:blip r:embed="rId2"/>
                <a:stretch>
                  <a:fillRect l="-1452" t="-1602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2C4717-AB89-B34E-95BB-6DCD9F61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00" y="1669620"/>
            <a:ext cx="5153747" cy="37037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A47A5-F769-F649-95CB-83C17051897C}"/>
              </a:ext>
            </a:extLst>
          </p:cNvPr>
          <p:cNvSpPr txBox="1"/>
          <p:nvPr/>
        </p:nvSpPr>
        <p:spPr>
          <a:xfrm>
            <a:off x="9058625" y="5532774"/>
            <a:ext cx="112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Newman</a:t>
            </a:r>
          </a:p>
        </p:txBody>
      </p:sp>
    </p:spTree>
    <p:extLst>
      <p:ext uri="{BB962C8B-B14F-4D97-AF65-F5344CB8AC3E}">
        <p14:creationId xmlns:p14="http://schemas.microsoft.com/office/powerpoint/2010/main" val="1002657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5459-FAF6-BB4F-95B2-C54EE03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6305"/>
            <a:ext cx="12191999" cy="1325563"/>
          </a:xfrm>
        </p:spPr>
        <p:txBody>
          <a:bodyPr/>
          <a:lstStyle/>
          <a:p>
            <a:r>
              <a:rPr lang="en-US" dirty="0"/>
              <a:t>Comments about </a:t>
            </a:r>
            <a:r>
              <a:rPr lang="en-US" dirty="0" err="1"/>
              <a:t>Bulirsch-Stoer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5A869-15E5-6E4E-9427-61281287B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31970"/>
                <a:ext cx="12191999" cy="59260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Adaptive method: Provides error and estimate.</a:t>
                </a:r>
              </a:p>
              <a:p>
                <a:pPr lvl="1"/>
                <a:r>
                  <a:rPr lang="en-US" dirty="0"/>
                  <a:t>Continue until error is below a given accuracy</a:t>
                </a:r>
              </a:p>
              <a:p>
                <a:r>
                  <a:rPr lang="en-US" dirty="0"/>
                  <a:t>Similar approach to Romberg integration with some key differences</a:t>
                </a:r>
              </a:p>
              <a:p>
                <a:pPr lvl="1"/>
                <a:r>
                  <a:rPr lang="en-US" dirty="0"/>
                  <a:t>Increase number of intervals by one in BS instead of doubling in Romberg</a:t>
                </a:r>
              </a:p>
              <a:p>
                <a:pPr lvl="1"/>
                <a:r>
                  <a:rPr lang="en-US" dirty="0"/>
                  <a:t>Not possible to “reuse” previous points like in Romberg</a:t>
                </a:r>
              </a:p>
              <a:p>
                <a:r>
                  <a:rPr lang="en-US" dirty="0"/>
                  <a:t>Only provides accurate estimate for final result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At intermediate points, we just get raw midpoint method estimates (accurate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Not well suited if we need many (100’s or 1000’s) steps, so only for rather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small regions, where we can get accuracy with &lt; 8 steps</a:t>
                </a:r>
              </a:p>
              <a:p>
                <a:r>
                  <a:rPr lang="en-US" dirty="0"/>
                  <a:t>Can divide larger intervals into smaller ones and apply the BS method</a:t>
                </a:r>
              </a:p>
              <a:p>
                <a:r>
                  <a:rPr lang="en-US" dirty="0"/>
                  <a:t>Often gives better accuracy with less work then RK, especially for relatively smooth functions</a:t>
                </a:r>
              </a:p>
              <a:p>
                <a:pPr lvl="1"/>
                <a:r>
                  <a:rPr lang="en-US" dirty="0"/>
                  <a:t>RK should be used for ODEs with pathological behavior, large fluctuations, divergences, etc.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5A869-15E5-6E4E-9427-61281287B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31970"/>
                <a:ext cx="12191999" cy="5926030"/>
              </a:xfrm>
              <a:blipFill>
                <a:blip r:embed="rId2"/>
                <a:stretch>
                  <a:fillRect l="-833" t="-1496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56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4A09-1FA2-8844-9FF2-A84110D1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325563"/>
          </a:xfrm>
        </p:spPr>
        <p:txBody>
          <a:bodyPr/>
          <a:lstStyle/>
          <a:p>
            <a:r>
              <a:rPr lang="en-US" dirty="0" err="1"/>
              <a:t>Bulirsch-Stoer</a:t>
            </a:r>
            <a:r>
              <a:rPr lang="en-US" dirty="0"/>
              <a:t> Method: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83E14A-0AFC-8748-AA0D-5D40A6237B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342936"/>
                <a:ext cx="12113231" cy="5515064"/>
              </a:xfrm>
            </p:spPr>
            <p:txBody>
              <a:bodyPr/>
              <a:lstStyle/>
              <a:p>
                <a:r>
                  <a:rPr lang="en-US" dirty="0"/>
                  <a:t>Say we would like to solve an ODE from 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up to an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per step</a:t>
                </a:r>
              </a:p>
              <a:p>
                <a:r>
                  <a:rPr lang="en-US" dirty="0"/>
                  <a:t> First, divide the total range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equal intervals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 err="1"/>
                  <a:t>.</a:t>
                </a:r>
                <a:r>
                  <a:rPr lang="en-US" dirty="0"/>
                  <a:t> Then do the following steps for each interval: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Perform a modified midpoint step </a:t>
                </a:r>
                <a:r>
                  <a:rPr lang="en-US" dirty="0"/>
                  <a:t>with one interval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Increase the number of intervals </a:t>
                </a:r>
                <a:r>
                  <a:rPr lang="en-US" dirty="0"/>
                  <a:t>by one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 with the modified midpoint method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the “row” via </a:t>
                </a:r>
                <a:r>
                  <a:rPr lang="en-US" dirty="0">
                    <a:solidFill>
                      <a:srgbClr val="FF0000"/>
                    </a:solidFill>
                  </a:rPr>
                  <a:t>Richardson extrapolation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Compare the error </a:t>
                </a:r>
                <a:r>
                  <a:rPr lang="en-US" dirty="0"/>
                  <a:t>to the target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err="1"/>
                  <a:t>.</a:t>
                </a:r>
                <a:r>
                  <a:rPr lang="en-US" dirty="0"/>
                  <a:t> If it is larger than the target accuracy, return to step 2. If it is less than the target accuracy, go to the next interval.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83E14A-0AFC-8748-AA0D-5D40A6237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342936"/>
                <a:ext cx="12113231" cy="5515064"/>
              </a:xfrm>
              <a:blipFill>
                <a:blip r:embed="rId2"/>
                <a:stretch>
                  <a:fillRect l="-104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40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DA77-5BCD-0740-95D8-45B769C9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0"/>
            <a:ext cx="11025051" cy="1325563"/>
          </a:xfrm>
        </p:spPr>
        <p:txBody>
          <a:bodyPr>
            <a:normAutofit/>
          </a:bodyPr>
          <a:lstStyle/>
          <a:p>
            <a:r>
              <a:rPr lang="en-US" dirty="0"/>
              <a:t>Example: Orbits with the </a:t>
            </a:r>
            <a:r>
              <a:rPr lang="en-US" dirty="0" err="1"/>
              <a:t>Bulirsch-Stoer</a:t>
            </a:r>
            <a:r>
              <a:rPr lang="en-US" dirty="0"/>
              <a:t>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AF15E-8687-1147-BF32-235D39C2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325563"/>
            <a:ext cx="10337075" cy="496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0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Boundary value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8B60-5B2C-2C43-A2F3-4FC88C6A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380037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So far we discussed initial value problem: </a:t>
            </a:r>
            <a:r>
              <a:rPr lang="en-US" dirty="0">
                <a:solidFill>
                  <a:srgbClr val="FF0000"/>
                </a:solidFill>
              </a:rPr>
              <a:t>Solving ODEs given some initial value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Boundary value problems: </a:t>
            </a:r>
            <a:r>
              <a:rPr lang="en-US" dirty="0"/>
              <a:t>Conditions needed to specify the solution given at some different (or additional) points to the initial point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E.g.: Find a solution for the EOM such that the trajectory passes through a specific point in the future.</a:t>
            </a:r>
          </a:p>
          <a:p>
            <a:pPr>
              <a:lnSpc>
                <a:spcPct val="110000"/>
              </a:lnSpc>
            </a:pPr>
            <a:r>
              <a:rPr lang="en-US" dirty="0"/>
              <a:t>Boundary value problems are more difficult to solve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Two methods: Shooting method and relaxation method (we will discuss the latter in terms of PDEs later)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64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0"/>
            <a:ext cx="11120582" cy="1325563"/>
          </a:xfrm>
        </p:spPr>
        <p:txBody>
          <a:bodyPr/>
          <a:lstStyle/>
          <a:p>
            <a:r>
              <a:rPr lang="en-US" dirty="0"/>
              <a:t>Shooting method example: Ball thrown in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891" y="1325561"/>
                <a:ext cx="6243780" cy="57370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“Trial-and-error” method: Searches for correct values of initial conditions that match a given set of boundary conditions.</a:t>
                </a:r>
              </a:p>
              <a:p>
                <a:r>
                  <a:rPr lang="en-US" dirty="0"/>
                  <a:t>Example (from Newman Sec. 8.6): Trajectory of a ball thrown in the air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know the initial position (but not the velocity) and a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when the ball lands.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91" y="1325561"/>
                <a:ext cx="6243780" cy="5737089"/>
              </a:xfrm>
              <a:blipFill>
                <a:blip r:embed="rId2"/>
                <a:stretch>
                  <a:fillRect l="-1423" t="-1545" r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D4C849-9E31-8048-9CFC-484E59F4D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3"/>
          <a:stretch/>
        </p:blipFill>
        <p:spPr>
          <a:xfrm>
            <a:off x="6238454" y="1768185"/>
            <a:ext cx="5953545" cy="403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9DA2B-D114-F947-87E8-62B628DCFD28}"/>
                  </a:ext>
                </a:extLst>
              </p:cNvPr>
              <p:cNvSpPr txBox="1"/>
              <p:nvPr/>
            </p:nvSpPr>
            <p:spPr>
              <a:xfrm rot="16200000">
                <a:off x="6002457" y="3486872"/>
                <a:ext cx="9997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9DA2B-D114-F947-87E8-62B628DCF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02457" y="3486872"/>
                <a:ext cx="999761" cy="369332"/>
              </a:xfrm>
              <a:prstGeom prst="rect">
                <a:avLst/>
              </a:prstGeom>
              <a:blipFill>
                <a:blip r:embed="rId4"/>
                <a:stretch>
                  <a:fillRect l="-3226" r="-19355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8B7504-B0CF-EE4C-809B-FF3681710606}"/>
                  </a:ext>
                </a:extLst>
              </p:cNvPr>
              <p:cNvSpPr txBox="1"/>
              <p:nvPr/>
            </p:nvSpPr>
            <p:spPr>
              <a:xfrm>
                <a:off x="9646202" y="4987781"/>
                <a:ext cx="87145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8B7504-B0CF-EE4C-809B-FF3681710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202" y="4987781"/>
                <a:ext cx="871457" cy="369332"/>
              </a:xfrm>
              <a:prstGeom prst="rect">
                <a:avLst/>
              </a:prstGeom>
              <a:blipFill>
                <a:blip r:embed="rId5"/>
                <a:stretch>
                  <a:fillRect l="-5797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FAB9306-9665-3A41-9646-B220184F211F}"/>
              </a:ext>
            </a:extLst>
          </p:cNvPr>
          <p:cNvSpPr txBox="1"/>
          <p:nvPr/>
        </p:nvSpPr>
        <p:spPr>
          <a:xfrm>
            <a:off x="9894862" y="5421932"/>
            <a:ext cx="180761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Boundary value</a:t>
            </a:r>
          </a:p>
        </p:txBody>
      </p:sp>
    </p:spTree>
    <p:extLst>
      <p:ext uri="{BB962C8B-B14F-4D97-AF65-F5344CB8AC3E}">
        <p14:creationId xmlns:p14="http://schemas.microsoft.com/office/powerpoint/2010/main" val="896703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we modify the initial conditions?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2"/>
                <a:ext cx="10614891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Guess the initial conditions (initial vertical velocity).</a:t>
                </a:r>
              </a:p>
              <a:p>
                <a:r>
                  <a:rPr lang="en-US" dirty="0"/>
                  <a:t>Integrate the ODE to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when the ball should land on the ground.</a:t>
                </a:r>
                <a:endParaRPr lang="he-IL" dirty="0"/>
              </a:p>
              <a:p>
                <a:r>
                  <a:rPr lang="en-US" dirty="0"/>
                  <a:t>Write the height of the ball at the boundary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initial velocity.</a:t>
                </a:r>
              </a:p>
              <a:p>
                <a:r>
                  <a:rPr lang="en-US" dirty="0"/>
                  <a:t>If we want the ball to be 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to solve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So, we have reformulated the problem as finding a root of a function</a:t>
                </a:r>
              </a:p>
              <a:p>
                <a:pPr lvl="1"/>
                <a:r>
                  <a:rPr lang="en-US" dirty="0"/>
                  <a:t>We can use, e.g., the bisection method, Newton-Raphson method, etc.</a:t>
                </a:r>
              </a:p>
              <a:p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“evaluated” by solving the differential equation</a:t>
                </a:r>
              </a:p>
              <a:p>
                <a:pPr lvl="1"/>
                <a:r>
                  <a:rPr lang="en-US" dirty="0"/>
                  <a:t>We can use any method discussed previously, e.g., Runge-</a:t>
                </a:r>
                <a:r>
                  <a:rPr lang="en-US" dirty="0" err="1"/>
                  <a:t>Kutta</a:t>
                </a:r>
                <a:r>
                  <a:rPr lang="en-US" dirty="0"/>
                  <a:t>, Leapfrog, </a:t>
                </a:r>
                <a:r>
                  <a:rPr lang="en-US" dirty="0" err="1"/>
                  <a:t>Verlet</a:t>
                </a:r>
                <a:r>
                  <a:rPr lang="en-US" dirty="0"/>
                  <a:t>, etc.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2"/>
                <a:ext cx="10614891" cy="5380037"/>
              </a:xfrm>
              <a:blipFill>
                <a:blip r:embed="rId2"/>
                <a:stretch>
                  <a:fillRect l="-956" t="-1647" r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087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691FC-8FB7-C644-95F4-5A1EAD42D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739793" cy="639052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g = 9.81               </a:t>
            </a:r>
            <a:r>
              <a:rPr lang="en-US" sz="1800" dirty="0">
                <a:solidFill>
                  <a:srgbClr val="00B050"/>
                </a:solidFill>
              </a:rPr>
              <a:t># Gravity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a = 0.0                 </a:t>
            </a:r>
            <a:r>
              <a:rPr lang="en-US" sz="1800" dirty="0">
                <a:solidFill>
                  <a:srgbClr val="00B050"/>
                </a:solidFill>
              </a:rPr>
              <a:t># Initial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b = 5.0                 </a:t>
            </a:r>
            <a:r>
              <a:rPr lang="en-US" sz="1800" dirty="0">
                <a:solidFill>
                  <a:srgbClr val="00B050"/>
                </a:solidFill>
              </a:rPr>
              <a:t># Final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N = 10                 </a:t>
            </a:r>
            <a:r>
              <a:rPr lang="en-US" sz="1800" dirty="0">
                <a:solidFill>
                  <a:srgbClr val="00B050"/>
                </a:solidFill>
              </a:rPr>
              <a:t># </a:t>
            </a:r>
            <a:r>
              <a:rPr lang="en-US" sz="1800" dirty="0" err="1">
                <a:solidFill>
                  <a:srgbClr val="00B050"/>
                </a:solidFill>
              </a:rPr>
              <a:t>Num</a:t>
            </a:r>
            <a:r>
              <a:rPr lang="en-US" sz="1800" dirty="0">
                <a:solidFill>
                  <a:srgbClr val="00B050"/>
                </a:solidFill>
              </a:rPr>
              <a:t> of RK steps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h = (b-a)/N         </a:t>
            </a:r>
            <a:r>
              <a:rPr lang="en-US" sz="1800" dirty="0">
                <a:solidFill>
                  <a:srgbClr val="00B050"/>
                </a:solidFill>
              </a:rPr>
              <a:t># Size of a RK step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target = 1e-10   </a:t>
            </a:r>
            <a:r>
              <a:rPr lang="en-US" sz="1800" dirty="0">
                <a:solidFill>
                  <a:srgbClr val="00B050"/>
                </a:solidFill>
              </a:rPr>
              <a:t># Target accuracy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# The differential function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def f(r):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y = r [0]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v = r [1]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</a:t>
            </a:r>
            <a:r>
              <a:rPr lang="en-US" sz="1800" dirty="0" err="1"/>
              <a:t>fy</a:t>
            </a:r>
            <a:r>
              <a:rPr lang="en-US" sz="1800" dirty="0"/>
              <a:t> =v           </a:t>
            </a:r>
            <a:r>
              <a:rPr lang="en-US" sz="1800" dirty="0">
                <a:solidFill>
                  <a:srgbClr val="00B050"/>
                </a:solidFill>
              </a:rPr>
              <a:t>#</a:t>
            </a:r>
            <a:r>
              <a:rPr lang="en-US" sz="1800" dirty="0" err="1">
                <a:solidFill>
                  <a:srgbClr val="00B050"/>
                </a:solidFill>
              </a:rPr>
              <a:t>dy</a:t>
            </a:r>
            <a:r>
              <a:rPr lang="en-US" sz="1800" dirty="0">
                <a:solidFill>
                  <a:srgbClr val="00B050"/>
                </a:solidFill>
              </a:rPr>
              <a:t>/</a:t>
            </a:r>
            <a:r>
              <a:rPr lang="en-US" sz="1800" dirty="0" err="1">
                <a:solidFill>
                  <a:srgbClr val="00B050"/>
                </a:solidFill>
              </a:rPr>
              <a:t>dt</a:t>
            </a:r>
            <a:r>
              <a:rPr lang="en-US" sz="1800" dirty="0">
                <a:solidFill>
                  <a:srgbClr val="00B050"/>
                </a:solidFill>
              </a:rPr>
              <a:t> = 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</a:t>
            </a:r>
            <a:r>
              <a:rPr lang="en-US" sz="1800" dirty="0" err="1"/>
              <a:t>fv</a:t>
            </a:r>
            <a:r>
              <a:rPr lang="en-US" sz="1800" dirty="0"/>
              <a:t> =-g         </a:t>
            </a:r>
            <a:r>
              <a:rPr lang="en-US" sz="1800" dirty="0">
                <a:solidFill>
                  <a:srgbClr val="00B050"/>
                </a:solidFill>
              </a:rPr>
              <a:t>#dv/</a:t>
            </a:r>
            <a:r>
              <a:rPr lang="en-US" sz="1800" dirty="0" err="1">
                <a:solidFill>
                  <a:srgbClr val="00B050"/>
                </a:solidFill>
              </a:rPr>
              <a:t>dt</a:t>
            </a:r>
            <a:r>
              <a:rPr lang="en-US" sz="1800" dirty="0">
                <a:solidFill>
                  <a:srgbClr val="00B050"/>
                </a:solidFill>
              </a:rPr>
              <a:t> = -g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return array([</a:t>
            </a:r>
            <a:r>
              <a:rPr lang="en-US" sz="1800" dirty="0" err="1"/>
              <a:t>fy,fv</a:t>
            </a:r>
            <a:r>
              <a:rPr lang="en-US" sz="1800" dirty="0"/>
              <a:t>] ,float)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</a:rPr>
              <a:t>#Integration function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def height(v):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r = array([0.0,v] ,float)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for t in </a:t>
            </a:r>
            <a:r>
              <a:rPr lang="en-US" sz="1900" dirty="0" err="1"/>
              <a:t>arange</a:t>
            </a:r>
            <a:r>
              <a:rPr lang="en-US" sz="1900" dirty="0"/>
              <a:t>(</a:t>
            </a:r>
            <a:r>
              <a:rPr lang="en-US" sz="1900" dirty="0" err="1"/>
              <a:t>a,b,h</a:t>
            </a:r>
            <a:r>
              <a:rPr lang="en-US" sz="1900" dirty="0"/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    k1 = h*f(r)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    k2 = h*f(r+0.5*k1)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    k3 = h*f(r+0.5*k2)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    k4 = h*f(r+k3)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    r += (k1+2*k2+2*k3+k4)/6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return r[0]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3C995-863D-7741-A7EB-2BFBCB633512}"/>
              </a:ext>
            </a:extLst>
          </p:cNvPr>
          <p:cNvSpPr txBox="1"/>
          <p:nvPr/>
        </p:nvSpPr>
        <p:spPr>
          <a:xfrm>
            <a:off x="3682429" y="0"/>
            <a:ext cx="270247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The main program</a:t>
            </a:r>
          </a:p>
          <a:p>
            <a:r>
              <a:rPr lang="en-US" dirty="0"/>
              <a:t>v1 = 0.01</a:t>
            </a:r>
            <a:br>
              <a:rPr lang="en-US" dirty="0"/>
            </a:br>
            <a:r>
              <a:rPr lang="en-US" dirty="0"/>
              <a:t>v2 = 1000.0</a:t>
            </a:r>
            <a:br>
              <a:rPr lang="en-US" dirty="0"/>
            </a:br>
            <a:r>
              <a:rPr lang="en-US" dirty="0"/>
              <a:t>h1 = height (v1) </a:t>
            </a:r>
          </a:p>
          <a:p>
            <a:r>
              <a:rPr lang="en-US" dirty="0"/>
              <a:t>h2 = height(v2) </a:t>
            </a:r>
          </a:p>
          <a:p>
            <a:r>
              <a:rPr lang="en-US" dirty="0"/>
              <a:t>while abs(h2-h1)&gt;target: </a:t>
            </a:r>
          </a:p>
          <a:p>
            <a:r>
              <a:rPr lang="en-US" dirty="0"/>
              <a:t>      </a:t>
            </a:r>
            <a:r>
              <a:rPr lang="en-US" dirty="0" err="1"/>
              <a:t>vp</a:t>
            </a:r>
            <a:r>
              <a:rPr lang="en-US" dirty="0"/>
              <a:t> = (v1+v2)/2 </a:t>
            </a:r>
          </a:p>
          <a:p>
            <a:r>
              <a:rPr lang="en-US" dirty="0"/>
              <a:t>      </a:t>
            </a:r>
            <a:r>
              <a:rPr lang="en-US" dirty="0" err="1"/>
              <a:t>hp</a:t>
            </a:r>
            <a:r>
              <a:rPr lang="en-US" dirty="0"/>
              <a:t> = height(</a:t>
            </a:r>
            <a:r>
              <a:rPr lang="en-US" dirty="0" err="1"/>
              <a:t>vp</a:t>
            </a:r>
            <a:r>
              <a:rPr lang="en-US" dirty="0"/>
              <a:t>) </a:t>
            </a:r>
          </a:p>
          <a:p>
            <a:r>
              <a:rPr lang="en-US" dirty="0"/>
              <a:t>      if h1*</a:t>
            </a:r>
            <a:r>
              <a:rPr lang="en-US" dirty="0" err="1"/>
              <a:t>hp</a:t>
            </a:r>
            <a:r>
              <a:rPr lang="en-US" dirty="0"/>
              <a:t>&gt;O: </a:t>
            </a:r>
          </a:p>
          <a:p>
            <a:r>
              <a:rPr lang="en-US" dirty="0"/>
              <a:t>            v1 = </a:t>
            </a:r>
            <a:r>
              <a:rPr lang="en-US" dirty="0" err="1"/>
              <a:t>vp</a:t>
            </a:r>
            <a:r>
              <a:rPr lang="en-US" dirty="0"/>
              <a:t> </a:t>
            </a:r>
          </a:p>
          <a:p>
            <a:r>
              <a:rPr lang="en-US" dirty="0"/>
              <a:t>            h1 =  </a:t>
            </a:r>
            <a:r>
              <a:rPr lang="en-US" dirty="0" err="1"/>
              <a:t>hp</a:t>
            </a:r>
            <a:r>
              <a:rPr lang="en-US" dirty="0"/>
              <a:t> </a:t>
            </a:r>
          </a:p>
          <a:p>
            <a:r>
              <a:rPr lang="en-US" dirty="0"/>
              <a:t>      else: </a:t>
            </a:r>
          </a:p>
          <a:p>
            <a:r>
              <a:rPr lang="en-US" dirty="0"/>
              <a:t>            v2 = </a:t>
            </a:r>
            <a:r>
              <a:rPr lang="en-US" dirty="0" err="1"/>
              <a:t>vp</a:t>
            </a:r>
            <a:r>
              <a:rPr lang="en-US" dirty="0"/>
              <a:t> </a:t>
            </a:r>
          </a:p>
          <a:p>
            <a:r>
              <a:rPr lang="en-US" dirty="0"/>
              <a:t>            h2 = </a:t>
            </a:r>
            <a:r>
              <a:rPr lang="en-US" dirty="0" err="1"/>
              <a:t>hp</a:t>
            </a:r>
            <a:r>
              <a:rPr lang="en-US" dirty="0"/>
              <a:t> </a:t>
            </a:r>
          </a:p>
          <a:p>
            <a:r>
              <a:rPr lang="en-US" dirty="0"/>
              <a:t>v = (vi+v2)/2</a:t>
            </a:r>
          </a:p>
          <a:p>
            <a:r>
              <a:rPr lang="en-US" dirty="0"/>
              <a:t>print(”Required initial </a:t>
            </a:r>
          </a:p>
          <a:p>
            <a:r>
              <a:rPr lang="en-US" dirty="0"/>
              <a:t>           velocity </a:t>
            </a:r>
            <a:r>
              <a:rPr lang="en-US" dirty="0" err="1"/>
              <a:t>is",v,"m</a:t>
            </a:r>
            <a:r>
              <a:rPr lang="en-US" dirty="0"/>
              <a:t>/s") </a:t>
            </a:r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FD3CCC-12B8-D84E-BCFE-9D2BF4A6B1A3}"/>
              </a:ext>
            </a:extLst>
          </p:cNvPr>
          <p:cNvCxnSpPr/>
          <p:nvPr/>
        </p:nvCxnSpPr>
        <p:spPr>
          <a:xfrm>
            <a:off x="361051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9096CD-FA1F-CF47-A290-F19A2F20076A}"/>
              </a:ext>
            </a:extLst>
          </p:cNvPr>
          <p:cNvCxnSpPr/>
          <p:nvPr/>
        </p:nvCxnSpPr>
        <p:spPr>
          <a:xfrm>
            <a:off x="63519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57AAC0-7DE5-0747-9A54-7A935DB1AD62}"/>
              </a:ext>
            </a:extLst>
          </p:cNvPr>
          <p:cNvSpPr txBox="1"/>
          <p:nvPr/>
        </p:nvSpPr>
        <p:spPr>
          <a:xfrm>
            <a:off x="6474715" y="863031"/>
            <a:ext cx="5669309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Required initial velocity: 24.524999999998876, 'm/s’</a:t>
            </a:r>
          </a:p>
          <a:p>
            <a:r>
              <a:rPr lang="en-US" sz="2000" dirty="0"/>
              <a:t>Number of iterations:  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B7FE0-5F92-C34B-93E2-20C33C9EE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" t="6880" r="7331"/>
          <a:stretch/>
        </p:blipFill>
        <p:spPr>
          <a:xfrm>
            <a:off x="6384900" y="1694227"/>
            <a:ext cx="5792028" cy="396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9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Errors in Euler method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870" y="1325562"/>
                <a:ext cx="11616918" cy="561156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Numerical algorithm: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truncation error of each step is dominated by the leading term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Overall accuracy: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Works reasonably well form small intervals and small time steps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870" y="1325562"/>
                <a:ext cx="11616918" cy="5611569"/>
              </a:xfrm>
              <a:blipFill>
                <a:blip r:embed="rId2"/>
                <a:stretch>
                  <a:fillRect l="-764" t="-9932" b="-4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D5E6F-B842-E249-88D8-A1173695C8F1}"/>
                  </a:ext>
                </a:extLst>
              </p:cNvPr>
              <p:cNvSpPr txBox="1"/>
              <p:nvPr/>
            </p:nvSpPr>
            <p:spPr>
              <a:xfrm>
                <a:off x="7926774" y="3974472"/>
                <a:ext cx="1591974" cy="4001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D5E6F-B842-E249-88D8-A1173695C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74" y="3974472"/>
                <a:ext cx="15919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67ECCF-C2EC-BA40-8A19-6D18BDDA049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27952" y="4374582"/>
            <a:ext cx="94809" cy="994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66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rtl="1"/>
            <a:r>
              <a:rPr lang="en-US" dirty="0"/>
              <a:t>Eigenvalue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special type of boundary value problem arises when the equations to solve are </a:t>
                </a:r>
                <a:r>
                  <a:rPr lang="en-US" dirty="0">
                    <a:solidFill>
                      <a:srgbClr val="FF0000"/>
                    </a:solidFill>
                  </a:rPr>
                  <a:t>Linear &amp; homogeneous</a:t>
                </a:r>
              </a:p>
              <a:p>
                <a:pPr lvl="1"/>
                <a:r>
                  <a:rPr lang="en-US" dirty="0"/>
                  <a:t>Every term is linear in the dependent variable.</a:t>
                </a:r>
              </a:p>
              <a:p>
                <a:r>
                  <a:rPr lang="en-US" dirty="0"/>
                  <a:t>Example the Schrodinger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wavefunction,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potential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the total energy</a:t>
                </a:r>
              </a:p>
              <a:p>
                <a:r>
                  <a:rPr lang="en-US" dirty="0"/>
                  <a:t>Consider a 1D squared well with infinite walls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        0&lt;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∞,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elsewhere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 b="-4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004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Schrodinger equation in 1D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64" y="1048903"/>
                <a:ext cx="6652491" cy="59272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usual, make into system of 1’st ODEs: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but we don’t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Need two initial conditions: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guess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solve a boundary problem value, requiring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Since the equation is linear and homogeneous,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only sets the normalization</a:t>
                </a:r>
                <a:r>
                  <a:rPr lang="en-US" dirty="0"/>
                  <a:t>. </a:t>
                </a:r>
                <a:r>
                  <a:rPr lang="en-US" dirty="0">
                    <a:solidFill>
                      <a:srgbClr val="FF0000"/>
                    </a:solidFill>
                  </a:rPr>
                  <a:t>No matter what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is, we will never get  a valid solution!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64" y="1048903"/>
                <a:ext cx="6652491" cy="5927249"/>
              </a:xfrm>
              <a:blipFill>
                <a:blip r:embed="rId2"/>
                <a:stretch>
                  <a:fillRect l="-1333" t="-1713" b="-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02A334-2298-0D43-A9C4-3FFD6F9EE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64" y="1048904"/>
            <a:ext cx="5377872" cy="5770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82295-8CA6-2B47-876B-101B01C1F99D}"/>
                  </a:ext>
                </a:extLst>
              </p:cNvPr>
              <p:cNvSpPr txBox="1"/>
              <p:nvPr/>
            </p:nvSpPr>
            <p:spPr>
              <a:xfrm>
                <a:off x="9623834" y="6334780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82295-8CA6-2B47-876B-101B01C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834" y="6334780"/>
                <a:ext cx="4680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B89CF6-1AE2-D94C-90A3-1669530542C8}"/>
                  </a:ext>
                </a:extLst>
              </p:cNvPr>
              <p:cNvSpPr txBox="1"/>
              <p:nvPr/>
            </p:nvSpPr>
            <p:spPr>
              <a:xfrm>
                <a:off x="6668655" y="3627637"/>
                <a:ext cx="5249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B89CF6-1AE2-D94C-90A3-166953054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55" y="3627637"/>
                <a:ext cx="524952" cy="523220"/>
              </a:xfrm>
              <a:prstGeom prst="rect">
                <a:avLst/>
              </a:prstGeom>
              <a:blipFill>
                <a:blip r:embed="rId5"/>
                <a:stretch>
                  <a:fillRect l="-4762" r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847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Only specific E have valid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27" y="1325563"/>
                <a:ext cx="6128327" cy="5380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Solutions exist only for specific values of E (eigenvalues).</a:t>
                </a:r>
              </a:p>
              <a:p>
                <a:r>
                  <a:rPr lang="en-US" dirty="0"/>
                  <a:t>Use the shooting method, requiring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but changing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any ODE method we want.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is a free parameter an can be set by normalization requirement, e.g.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27" y="1325563"/>
                <a:ext cx="6128327" cy="5380037"/>
              </a:xfrm>
              <a:blipFill>
                <a:blip r:embed="rId2"/>
                <a:stretch>
                  <a:fillRect l="-1449" t="-1647" r="-828" b="-36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D821E-6827-6B47-A191-CB1500DD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64" y="1048904"/>
            <a:ext cx="5377872" cy="5770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7F4ED3-ACD4-2640-93FB-6A00776379BB}"/>
                  </a:ext>
                </a:extLst>
              </p:cNvPr>
              <p:cNvSpPr txBox="1"/>
              <p:nvPr/>
            </p:nvSpPr>
            <p:spPr>
              <a:xfrm>
                <a:off x="9623834" y="6334780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7F4ED3-ACD4-2640-93FB-6A0077637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834" y="6334780"/>
                <a:ext cx="4680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45D8AE-A93C-3146-A959-F2DDD3030EB6}"/>
                  </a:ext>
                </a:extLst>
              </p:cNvPr>
              <p:cNvSpPr txBox="1"/>
              <p:nvPr/>
            </p:nvSpPr>
            <p:spPr>
              <a:xfrm>
                <a:off x="6668655" y="3627637"/>
                <a:ext cx="5249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45D8AE-A93C-3146-A959-F2DDD3030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55" y="3627637"/>
                <a:ext cx="524952" cy="523220"/>
              </a:xfrm>
              <a:prstGeom prst="rect">
                <a:avLst/>
              </a:prstGeom>
              <a:blipFill>
                <a:blip r:embed="rId5"/>
                <a:stretch>
                  <a:fillRect l="-4762" r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54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After class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8B60-5B2C-2C43-A2F3-4FC88C6A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380037"/>
          </a:xfrm>
        </p:spPr>
        <p:txBody>
          <a:bodyPr>
            <a:normAutofit/>
          </a:bodyPr>
          <a:lstStyle/>
          <a:p>
            <a:r>
              <a:rPr lang="en-US" dirty="0"/>
              <a:t>Readings:</a:t>
            </a:r>
          </a:p>
          <a:p>
            <a:pPr lvl="1"/>
            <a:r>
              <a:rPr lang="en-US" dirty="0"/>
              <a:t>Newman Ch. 8</a:t>
            </a:r>
          </a:p>
        </p:txBody>
      </p:sp>
    </p:spTree>
    <p:extLst>
      <p:ext uri="{BB962C8B-B14F-4D97-AF65-F5344CB8AC3E}">
        <p14:creationId xmlns:p14="http://schemas.microsoft.com/office/powerpoint/2010/main" val="351330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2’st order Runge-</a:t>
            </a:r>
            <a:r>
              <a:rPr lang="en-US" dirty="0" err="1"/>
              <a:t>Kutta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/>
              <a:lstStyle/>
              <a:p>
                <a:r>
                  <a:rPr lang="en-US" dirty="0"/>
                  <a:t>1’st order RK method uses the slope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2’nd order RK uses the slope at the midpoint of a step.</a:t>
                </a:r>
              </a:p>
              <a:p>
                <a:r>
                  <a:rPr lang="en-US" dirty="0"/>
                  <a:t>Expands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Taylor series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he-I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he-I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he-I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08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87E-4FA6-AA4A-AE5D-1CFCA797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2’st order Runge-</a:t>
            </a:r>
            <a:r>
              <a:rPr lang="en-US" dirty="0" err="1"/>
              <a:t>Kutta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</p:spPr>
            <p:txBody>
              <a:bodyPr/>
              <a:lstStyle/>
              <a:p>
                <a:r>
                  <a:rPr lang="en-US" dirty="0"/>
                  <a:t>1’st order RK method uses the slope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2’nd order RK uses the slope at the midpoint of a step.</a:t>
                </a:r>
              </a:p>
              <a:p>
                <a:r>
                  <a:rPr lang="en-US" dirty="0"/>
                  <a:t>Expands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Taylor series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 the second expression to obtain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B8B60-5B2C-2C43-A2F3-4FC88C6AB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2"/>
                <a:ext cx="10515600" cy="5380037"/>
              </a:xfrm>
              <a:blipFill>
                <a:blip r:embed="rId2"/>
                <a:stretch>
                  <a:fillRect l="-965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7A6B86-3DE5-5C40-A676-C1C88A03C492}"/>
              </a:ext>
            </a:extLst>
          </p:cNvPr>
          <p:cNvSpPr txBox="1"/>
          <p:nvPr/>
        </p:nvSpPr>
        <p:spPr>
          <a:xfrm>
            <a:off x="1089061" y="3286652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4DC070-1EFA-854B-BDAF-8DF94C50C69B}"/>
              </a:ext>
            </a:extLst>
          </p:cNvPr>
          <p:cNvCxnSpPr/>
          <p:nvPr/>
        </p:nvCxnSpPr>
        <p:spPr>
          <a:xfrm flipV="1">
            <a:off x="2609636" y="3821987"/>
            <a:ext cx="1890445" cy="924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819007-7385-7249-BD7E-2EE4F73762E6}"/>
              </a:ext>
            </a:extLst>
          </p:cNvPr>
          <p:cNvCxnSpPr/>
          <p:nvPr/>
        </p:nvCxnSpPr>
        <p:spPr>
          <a:xfrm flipV="1">
            <a:off x="2905874" y="2777476"/>
            <a:ext cx="1890445" cy="924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962423-E7B6-4541-B317-AA10CBFE83E1}"/>
              </a:ext>
            </a:extLst>
          </p:cNvPr>
          <p:cNvCxnSpPr/>
          <p:nvPr/>
        </p:nvCxnSpPr>
        <p:spPr>
          <a:xfrm flipV="1">
            <a:off x="6981718" y="3821987"/>
            <a:ext cx="1890445" cy="924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55272-A651-8245-9DE9-ED5EE5170881}"/>
              </a:ext>
            </a:extLst>
          </p:cNvPr>
          <p:cNvCxnSpPr/>
          <p:nvPr/>
        </p:nvCxnSpPr>
        <p:spPr>
          <a:xfrm flipV="1">
            <a:off x="7267682" y="2777476"/>
            <a:ext cx="1890445" cy="924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2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omputational Astrophysi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utational Astrophysics" id="{036357B9-B5D2-464B-A7F5-E56359DF7D2A}" vid="{F4BAF132-3A0E-BF4A-80C7-EF667DC4D3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6703</TotalTime>
  <Words>6455</Words>
  <Application>Microsoft Macintosh PowerPoint</Application>
  <PresentationFormat>Widescreen</PresentationFormat>
  <Paragraphs>761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Times New Roman</vt:lpstr>
      <vt:lpstr>Computational Astrophysics</vt:lpstr>
      <vt:lpstr>Lecture 5: ODE </vt:lpstr>
      <vt:lpstr>Ordinary differential equations (Newman Ch. 8)</vt:lpstr>
      <vt:lpstr>Ordinary differential equations (Newman Ch. 8)</vt:lpstr>
      <vt:lpstr>Euler method - 1’st order Runge-Kutta.</vt:lpstr>
      <vt:lpstr>Euler method example</vt:lpstr>
      <vt:lpstr>PowerPoint Presentation</vt:lpstr>
      <vt:lpstr>Errors in Euler method </vt:lpstr>
      <vt:lpstr>2’st order Runge-Kutta</vt:lpstr>
      <vt:lpstr>2’st order Runge-Kutta</vt:lpstr>
      <vt:lpstr>2’st order Runge-Kutta</vt:lpstr>
      <vt:lpstr>2’st order Runge-Kutta</vt:lpstr>
      <vt:lpstr>PowerPoint Presentation</vt:lpstr>
      <vt:lpstr>4’st order Runge-Kutta</vt:lpstr>
      <vt:lpstr>4’st order Runge-Kutta</vt:lpstr>
      <vt:lpstr>4’st order Runge-Kutta</vt:lpstr>
      <vt:lpstr>PowerPoint Presentation</vt:lpstr>
      <vt:lpstr>Dealing with coupled systems of ODEs</vt:lpstr>
      <vt:lpstr>Dealing with coupled systems of ODEs</vt:lpstr>
      <vt:lpstr>Example: A body orbiting the sun</vt:lpstr>
      <vt:lpstr>Example: A body orbiting the sun</vt:lpstr>
      <vt:lpstr>Example: A body orbiting the sun</vt:lpstr>
      <vt:lpstr>PowerPoint Presentation</vt:lpstr>
      <vt:lpstr>Adaptive step size Runge-Kutta method</vt:lpstr>
      <vt:lpstr>Adaptive step size: Estimating the error</vt:lpstr>
      <vt:lpstr>Adaptive step size: Estimating the error</vt:lpstr>
      <vt:lpstr>Adaptive step size: Estimating the error</vt:lpstr>
      <vt:lpstr>Adaptive step size: Estimating the error</vt:lpstr>
      <vt:lpstr>Adaptive step size: Estimating the error</vt:lpstr>
      <vt:lpstr>Adaptive step size: Estimating the error</vt:lpstr>
      <vt:lpstr>Adaptive step size: Complete approach</vt:lpstr>
      <vt:lpstr>Adaptive step size: Example</vt:lpstr>
      <vt:lpstr>Beyond RK : Leapfrog method.</vt:lpstr>
      <vt:lpstr>Leapfrog method versus 2’nd order RK</vt:lpstr>
      <vt:lpstr>Leapfrog method</vt:lpstr>
      <vt:lpstr>Leapfrog method</vt:lpstr>
      <vt:lpstr>Leapfrog method</vt:lpstr>
      <vt:lpstr>Why the leapfrog method?</vt:lpstr>
      <vt:lpstr>What is time reversal symmetry?</vt:lpstr>
      <vt:lpstr>What is time reversal symmetry?</vt:lpstr>
      <vt:lpstr>What is time reversal symmetry?</vt:lpstr>
      <vt:lpstr>What is time reversal symmetry?</vt:lpstr>
      <vt:lpstr>What is time reversal symmetry?</vt:lpstr>
      <vt:lpstr>Time reverse in 2’nd order Runge-Kutta</vt:lpstr>
      <vt:lpstr>Time reverse in 2’nd order Runge-Kutta</vt:lpstr>
      <vt:lpstr>Energy conservation, Leapfrog vs 2’nd RK</vt:lpstr>
      <vt:lpstr>The leapfrog/Verlet method for equations of motion</vt:lpstr>
      <vt:lpstr>Calculating the total energy at a point.</vt:lpstr>
      <vt:lpstr>Leapfrog/Verlet complete coevolution</vt:lpstr>
      <vt:lpstr>The errors in the leapfrog method</vt:lpstr>
      <vt:lpstr>Wait, what about initial Euler half step?</vt:lpstr>
      <vt:lpstr>Removing errors from initial Euler half step</vt:lpstr>
      <vt:lpstr>Removing errors from initial Euler half step: Modified midpoint method</vt:lpstr>
      <vt:lpstr>Modified midpoint method </vt:lpstr>
      <vt:lpstr>THE BULIRSCH-STOER METHOD </vt:lpstr>
      <vt:lpstr>Simple example of Bulirsch-Stoer: First order ODE with one variable</vt:lpstr>
      <vt:lpstr>Performing Richardson extrapolation</vt:lpstr>
      <vt:lpstr>Performing Richardson extrapolation</vt:lpstr>
      <vt:lpstr>Performing Richardson extrapolation</vt:lpstr>
      <vt:lpstr>Performing Richardson extrapolation</vt:lpstr>
      <vt:lpstr>Performing Richardson extrapolation, cont.</vt:lpstr>
      <vt:lpstr>Performing Richardson extrapolation, cont.</vt:lpstr>
      <vt:lpstr>General Richardson extrapolation</vt:lpstr>
      <vt:lpstr>Comments about Bulirsch-Stoer</vt:lpstr>
      <vt:lpstr>Bulirsch-Stoer Method: Summary</vt:lpstr>
      <vt:lpstr>Example: Orbits with the Bulirsch-Stoer method</vt:lpstr>
      <vt:lpstr>Boundary value problems</vt:lpstr>
      <vt:lpstr>Shooting method example: Ball thrown in the air</vt:lpstr>
      <vt:lpstr>How do we modify the initial conditions?</vt:lpstr>
      <vt:lpstr>PowerPoint Presentation</vt:lpstr>
      <vt:lpstr>Eigenvalue problems</vt:lpstr>
      <vt:lpstr>Schrodinger equation in 1D well</vt:lpstr>
      <vt:lpstr>Only specific E have valid solutions</vt:lpstr>
      <vt:lpstr>After class tasks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ODE </dc:title>
  <dc:creator>Omer Bromberg</dc:creator>
  <cp:lastModifiedBy>Omer Bromberg</cp:lastModifiedBy>
  <cp:revision>178</cp:revision>
  <dcterms:created xsi:type="dcterms:W3CDTF">2023-09-18T08:14:07Z</dcterms:created>
  <dcterms:modified xsi:type="dcterms:W3CDTF">2025-11-17T09:06:18Z</dcterms:modified>
</cp:coreProperties>
</file>